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7" r:id="rId2"/>
    <p:sldId id="273" r:id="rId3"/>
    <p:sldId id="301" r:id="rId4"/>
    <p:sldId id="275" r:id="rId5"/>
    <p:sldId id="299" r:id="rId6"/>
    <p:sldId id="30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pos="1248" userDrawn="1">
          <p15:clr>
            <a:srgbClr val="A4A3A4"/>
          </p15:clr>
        </p15:guide>
        <p15:guide id="7" pos="6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el Radack Krassner" initials="AR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900"/>
    <a:srgbClr val="624B78"/>
    <a:srgbClr val="2F3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6" autoAdjust="0"/>
    <p:restoredTop sz="95588" autoAdjust="0"/>
  </p:normalViewPr>
  <p:slideViewPr>
    <p:cSldViewPr>
      <p:cViewPr varScale="1">
        <p:scale>
          <a:sx n="109" d="100"/>
          <a:sy n="109" d="100"/>
        </p:scale>
        <p:origin x="378" y="102"/>
      </p:cViewPr>
      <p:guideLst>
        <p:guide orient="horz" pos="2160"/>
        <p:guide pos="672"/>
        <p:guide pos="7008"/>
        <p:guide orient="horz" pos="432"/>
        <p:guide orient="horz" pos="3888"/>
        <p:guide pos="1248"/>
        <p:guide pos="6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87F3-56DE-40DF-B2DE-0322DB872BDF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1C1-41F7-412C-A707-5E716071D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6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7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09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42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5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8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A062-A7B5-4C6B-922D-06C22C868117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q-JlFRggN9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B7F034-82DF-9E48-BE97-A8C22A00E9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2288519" cy="2557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E9CC2E-A1A4-0E41-9952-C8F9DC2BDA6B}"/>
              </a:ext>
            </a:extLst>
          </p:cNvPr>
          <p:cNvSpPr txBox="1"/>
          <p:nvPr/>
        </p:nvSpPr>
        <p:spPr>
          <a:xfrm>
            <a:off x="3842590" y="727465"/>
            <a:ext cx="7263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Montserrat" panose="02000505000000020004" pitchFamily="2" charset="77"/>
              </a:rPr>
              <a:t>April 2023 EBP Tip of the Month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081D4D-1A9D-AC41-BF24-872D47665DFE}"/>
              </a:ext>
            </a:extLst>
          </p:cNvPr>
          <p:cNvSpPr txBox="1"/>
          <p:nvPr/>
        </p:nvSpPr>
        <p:spPr>
          <a:xfrm>
            <a:off x="3861640" y="2597227"/>
            <a:ext cx="7263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ontserrat" panose="02000505000000020004" pitchFamily="2" charset="77"/>
              </a:rPr>
              <a:t>EFFECTIVE REINFORCEMENT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BD284-635E-F941-AEAA-8255D64661E5}"/>
              </a:ext>
            </a:extLst>
          </p:cNvPr>
          <p:cNvSpPr txBox="1"/>
          <p:nvPr/>
        </p:nvSpPr>
        <p:spPr>
          <a:xfrm>
            <a:off x="1245020" y="5222558"/>
            <a:ext cx="2031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2F3E47"/>
                </a:solidFill>
                <a:latin typeface="Montserrat Light" pitchFamily="2" charset="77"/>
              </a:rPr>
              <a:t>Brought to you by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DA0D7-8B08-2A4A-8B21-6B76A7BE8AB6}"/>
              </a:ext>
            </a:extLst>
          </p:cNvPr>
          <p:cNvSpPr txBox="1"/>
          <p:nvPr/>
        </p:nvSpPr>
        <p:spPr>
          <a:xfrm>
            <a:off x="3708399" y="5068669"/>
            <a:ext cx="134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2F3E47"/>
                </a:solidFill>
                <a:latin typeface="Museo Slab 500" panose="02000000000000000000" pitchFamily="2" charset="77"/>
              </a:rPr>
              <a:t>ICIS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51C353-3002-A245-A9CA-E4110340ADF4}"/>
              </a:ext>
            </a:extLst>
          </p:cNvPr>
          <p:cNvCxnSpPr/>
          <p:nvPr/>
        </p:nvCxnSpPr>
        <p:spPr>
          <a:xfrm>
            <a:off x="7189037" y="5027312"/>
            <a:ext cx="0" cy="6876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A1FC99-716F-864D-ABE2-005233C23A95}"/>
              </a:ext>
            </a:extLst>
          </p:cNvPr>
          <p:cNvSpPr txBox="1"/>
          <p:nvPr/>
        </p:nvSpPr>
        <p:spPr>
          <a:xfrm>
            <a:off x="4927599" y="514189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3E47"/>
                </a:solidFill>
                <a:latin typeface="Montserrat Light" pitchFamily="2" charset="77"/>
              </a:rPr>
              <a:t>Interagency Council on Intermediate Sanctions</a:t>
            </a:r>
          </a:p>
        </p:txBody>
      </p:sp>
    </p:spTree>
    <p:extLst>
      <p:ext uri="{BB962C8B-B14F-4D97-AF65-F5344CB8AC3E}">
        <p14:creationId xmlns:p14="http://schemas.microsoft.com/office/powerpoint/2010/main" val="4696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AC8E1E-70C6-C44B-BE63-1FAD642AFB68}"/>
              </a:ext>
            </a:extLst>
          </p:cNvPr>
          <p:cNvSpPr txBox="1">
            <a:spLocks/>
          </p:cNvSpPr>
          <p:nvPr/>
        </p:nvSpPr>
        <p:spPr>
          <a:xfrm>
            <a:off x="1066800" y="880956"/>
            <a:ext cx="10058400" cy="5443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Effective Reinforcement?</a:t>
            </a:r>
          </a:p>
          <a:p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May include verbal praise or affirmation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Highlights a specific pro-social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Evokes the client’s thoughts on the benefits of the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Client thinks and verbalizes short term and long term beneficial consequences of the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A9C665-9662-F448-8886-C2EC1C9EBCA0}"/>
              </a:ext>
            </a:extLst>
          </p:cNvPr>
          <p:cNvSpPr txBox="1">
            <a:spLocks/>
          </p:cNvSpPr>
          <p:nvPr/>
        </p:nvSpPr>
        <p:spPr>
          <a:xfrm>
            <a:off x="1600200" y="1713820"/>
            <a:ext cx="10058400" cy="209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42519"/>
            <a:ext cx="2586991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340" y="4666996"/>
            <a:ext cx="2772391" cy="195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28B6F20-F637-C441-9DDE-77C82933617F}"/>
              </a:ext>
            </a:extLst>
          </p:cNvPr>
          <p:cNvSpPr txBox="1"/>
          <p:nvPr/>
        </p:nvSpPr>
        <p:spPr>
          <a:xfrm>
            <a:off x="685800" y="609600"/>
            <a:ext cx="10677939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Steps to Effective Reinforcement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Inform the client the specific behavior you like.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Explain why you like the behavior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Ask the client to express how the behavior positively benefits her/him in the short term and in the long term. (Or benefits while in CJ system and later in the community </a:t>
            </a:r>
          </a:p>
          <a:p>
            <a:endParaRPr lang="en-US" sz="3600" dirty="0"/>
          </a:p>
          <a:p>
            <a:pPr algn="ctr"/>
            <a:r>
              <a:rPr lang="en-US" sz="3600" dirty="0"/>
              <a:t>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518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81387D-D8B3-3C47-B64C-76A9DD30AC8F}"/>
              </a:ext>
            </a:extLst>
          </p:cNvPr>
          <p:cNvSpPr txBox="1"/>
          <p:nvPr/>
        </p:nvSpPr>
        <p:spPr>
          <a:xfrm>
            <a:off x="1828801" y="609600"/>
            <a:ext cx="892533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Effective Reinforcement</a:t>
            </a:r>
            <a:r>
              <a:rPr lang="en-US" sz="3200" b="1" dirty="0"/>
              <a:t>		</a:t>
            </a:r>
          </a:p>
          <a:p>
            <a:endParaRPr lang="en-US" sz="2400" dirty="0"/>
          </a:p>
          <a:p>
            <a:r>
              <a:rPr lang="en-US" sz="2400" dirty="0"/>
              <a:t>Practice Suggestion</a:t>
            </a:r>
          </a:p>
          <a:p>
            <a:endParaRPr lang="en-US" sz="2000" dirty="0"/>
          </a:p>
          <a:p>
            <a:r>
              <a:rPr lang="en-US" sz="2000" dirty="0"/>
              <a:t>Instructions:</a:t>
            </a:r>
            <a:endParaRPr lang="en-US" sz="2400" dirty="0"/>
          </a:p>
          <a:p>
            <a:endParaRPr lang="en-US" sz="2400" dirty="0"/>
          </a:p>
          <a:p>
            <a:pPr marL="342905" indent="-342905">
              <a:buFont typeface="Wingdings" pitchFamily="2" charset="2"/>
              <a:buChar char="v"/>
            </a:pPr>
            <a:r>
              <a:rPr lang="en-US" sz="2000" dirty="0"/>
              <a:t>Identify a pro-social behavior a client is doing or did </a:t>
            </a:r>
          </a:p>
          <a:p>
            <a:endParaRPr lang="en-US" sz="2000" dirty="0"/>
          </a:p>
          <a:p>
            <a:pPr marL="342905" indent="-342905">
              <a:buFont typeface="Wingdings" pitchFamily="2" charset="2"/>
              <a:buChar char="v"/>
            </a:pPr>
            <a:r>
              <a:rPr lang="en-US" sz="2000" dirty="0"/>
              <a:t>Explain why you like the behavior</a:t>
            </a:r>
          </a:p>
          <a:p>
            <a:endParaRPr lang="en-US" sz="2000" dirty="0"/>
          </a:p>
          <a:p>
            <a:pPr marL="342905" indent="-342905">
              <a:buFont typeface="Wingdings" pitchFamily="2" charset="2"/>
              <a:buChar char="v"/>
            </a:pPr>
            <a:r>
              <a:rPr lang="en-US" sz="2000" dirty="0"/>
              <a:t>Have the client talk about how continuing this benefits her/him.  Pay attention to the pro-social thoughts and feelings. </a:t>
            </a:r>
          </a:p>
          <a:p>
            <a:pPr marL="342905" indent="-342905">
              <a:buFont typeface="Wingdings" pitchFamily="2" charset="2"/>
              <a:buChar char="v"/>
            </a:pPr>
            <a:endParaRPr lang="en-US" sz="2000" dirty="0"/>
          </a:p>
          <a:p>
            <a:pPr marL="342905" indent="-342905">
              <a:buFont typeface="Wingdings" pitchFamily="2" charset="2"/>
              <a:buChar char="v"/>
            </a:pPr>
            <a:r>
              <a:rPr lang="en-US" sz="2000" dirty="0"/>
              <a:t>Note if the reason(s) for change is internal (coming from her/him) or external (coming from you or agency). Long lasting change is internal.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25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81387D-D8B3-3C47-B64C-76A9DD30AC8F}"/>
              </a:ext>
            </a:extLst>
          </p:cNvPr>
          <p:cNvSpPr txBox="1"/>
          <p:nvPr/>
        </p:nvSpPr>
        <p:spPr>
          <a:xfrm>
            <a:off x="1828801" y="609600"/>
            <a:ext cx="89253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2667000" y="114300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POSITVE REINFORCEMENT:</a:t>
            </a:r>
          </a:p>
          <a:p>
            <a:pPr algn="ctr"/>
            <a:r>
              <a:rPr lang="en-US" sz="2400" dirty="0"/>
              <a:t>JOB</a:t>
            </a:r>
          </a:p>
        </p:txBody>
      </p:sp>
      <p:sp>
        <p:nvSpPr>
          <p:cNvPr id="3" name="Rectangle 2"/>
          <p:cNvSpPr/>
          <p:nvPr/>
        </p:nvSpPr>
        <p:spPr>
          <a:xfrm>
            <a:off x="4103756" y="3244334"/>
            <a:ext cx="3984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(Click link above for video presentation)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2286000"/>
            <a:ext cx="3205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https://youtu.be/An0QRakR8Zw</a:t>
            </a:r>
          </a:p>
        </p:txBody>
      </p:sp>
    </p:spTree>
    <p:extLst>
      <p:ext uri="{BB962C8B-B14F-4D97-AF65-F5344CB8AC3E}">
        <p14:creationId xmlns:p14="http://schemas.microsoft.com/office/powerpoint/2010/main" val="380771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75260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POSITVE REINFORCEMENT:</a:t>
            </a:r>
          </a:p>
          <a:p>
            <a:pPr algn="ctr"/>
            <a:r>
              <a:rPr lang="en-US" sz="2400" dirty="0"/>
              <a:t>TREATMENT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FB16C-01FE-ED49-AE62-7E98D408DD2E}"/>
              </a:ext>
            </a:extLst>
          </p:cNvPr>
          <p:cNvSpPr txBox="1"/>
          <p:nvPr/>
        </p:nvSpPr>
        <p:spPr>
          <a:xfrm>
            <a:off x="3747407" y="4038600"/>
            <a:ext cx="4697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(Click link above for video presentation)</a:t>
            </a:r>
          </a:p>
          <a:p>
            <a:pPr algn="ctr"/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1317" y="3244334"/>
            <a:ext cx="3069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https://youtu.be/q-JlFRggN9M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ion CoP 1" id="{FBE2BDD4-D581-9445-AC5C-0174A650CCA0}" vid="{DCCF822F-045A-744F-9B5E-DF39180D7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16019</TotalTime>
  <Words>237</Words>
  <Application>Microsoft Office PowerPoint</Application>
  <PresentationFormat>Widescreen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Light</vt:lpstr>
      <vt:lpstr>Museo Slab 500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Bogue</dc:creator>
  <cp:lastModifiedBy>Tatsuno, Amy K</cp:lastModifiedBy>
  <cp:revision>233</cp:revision>
  <dcterms:created xsi:type="dcterms:W3CDTF">2021-06-14T23:00:25Z</dcterms:created>
  <dcterms:modified xsi:type="dcterms:W3CDTF">2023-05-03T20:26:43Z</dcterms:modified>
</cp:coreProperties>
</file>