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97" r:id="rId2"/>
    <p:sldId id="275" r:id="rId3"/>
    <p:sldId id="301" r:id="rId4"/>
    <p:sldId id="304"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72" userDrawn="1">
          <p15:clr>
            <a:srgbClr val="A4A3A4"/>
          </p15:clr>
        </p15:guide>
        <p15:guide id="3" pos="7008" userDrawn="1">
          <p15:clr>
            <a:srgbClr val="A4A3A4"/>
          </p15:clr>
        </p15:guide>
        <p15:guide id="4" orient="horz" pos="432" userDrawn="1">
          <p15:clr>
            <a:srgbClr val="A4A3A4"/>
          </p15:clr>
        </p15:guide>
        <p15:guide id="5" orient="horz" pos="3888" userDrawn="1">
          <p15:clr>
            <a:srgbClr val="A4A3A4"/>
          </p15:clr>
        </p15:guide>
        <p15:guide id="6" pos="1248" userDrawn="1">
          <p15:clr>
            <a:srgbClr val="A4A3A4"/>
          </p15:clr>
        </p15:guide>
        <p15:guide id="7" pos="64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iel Radack Krassner" initials="ARK"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4B78"/>
    <a:srgbClr val="DAA900"/>
    <a:srgbClr val="2F3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26" autoAdjust="0"/>
    <p:restoredTop sz="95588" autoAdjust="0"/>
  </p:normalViewPr>
  <p:slideViewPr>
    <p:cSldViewPr>
      <p:cViewPr varScale="1">
        <p:scale>
          <a:sx n="109" d="100"/>
          <a:sy n="109" d="100"/>
        </p:scale>
        <p:origin x="378" y="102"/>
      </p:cViewPr>
      <p:guideLst>
        <p:guide orient="horz" pos="2160"/>
        <p:guide pos="672"/>
        <p:guide pos="7008"/>
        <p:guide orient="horz" pos="432"/>
        <p:guide orient="horz" pos="3888"/>
        <p:guide pos="1248"/>
        <p:guide pos="643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4C87F3-56DE-40DF-B2DE-0322DB872BDF}" type="datetimeFigureOut">
              <a:rPr lang="en-US" smtClean="0"/>
              <a:pPr/>
              <a:t>3/22/2023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7F81C1-41F7-412C-A707-5E716071D1D8}" type="slidenum">
              <a:rPr lang="en-US" smtClean="0"/>
              <a:pPr/>
              <a:t>‹#›</a:t>
            </a:fld>
            <a:endParaRPr lang="en-US"/>
          </a:p>
        </p:txBody>
      </p:sp>
    </p:spTree>
    <p:extLst>
      <p:ext uri="{BB962C8B-B14F-4D97-AF65-F5344CB8AC3E}">
        <p14:creationId xmlns:p14="http://schemas.microsoft.com/office/powerpoint/2010/main" val="553865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7F81C1-41F7-412C-A707-5E716071D1D8}" type="slidenum">
              <a:rPr lang="en-US" smtClean="0"/>
              <a:pPr/>
              <a:t>1</a:t>
            </a:fld>
            <a:endParaRPr lang="en-US"/>
          </a:p>
        </p:txBody>
      </p:sp>
    </p:spTree>
    <p:extLst>
      <p:ext uri="{BB962C8B-B14F-4D97-AF65-F5344CB8AC3E}">
        <p14:creationId xmlns:p14="http://schemas.microsoft.com/office/powerpoint/2010/main" val="432172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E77F81C1-41F7-412C-A707-5E716071D1D8}" type="slidenum">
              <a:rPr lang="en-US" smtClean="0"/>
              <a:pPr/>
              <a:t>2</a:t>
            </a:fld>
            <a:endParaRPr lang="en-US"/>
          </a:p>
        </p:txBody>
      </p:sp>
    </p:spTree>
    <p:extLst>
      <p:ext uri="{BB962C8B-B14F-4D97-AF65-F5344CB8AC3E}">
        <p14:creationId xmlns:p14="http://schemas.microsoft.com/office/powerpoint/2010/main" val="1421651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7F81C1-41F7-412C-A707-5E716071D1D8}" type="slidenum">
              <a:rPr lang="en-US" smtClean="0"/>
              <a:pPr/>
              <a:t>3</a:t>
            </a:fld>
            <a:endParaRPr lang="en-US"/>
          </a:p>
        </p:txBody>
      </p:sp>
    </p:spTree>
    <p:extLst>
      <p:ext uri="{BB962C8B-B14F-4D97-AF65-F5344CB8AC3E}">
        <p14:creationId xmlns:p14="http://schemas.microsoft.com/office/powerpoint/2010/main" val="2042042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E77F81C1-41F7-412C-A707-5E716071D1D8}" type="slidenum">
              <a:rPr lang="en-US" smtClean="0"/>
              <a:pPr/>
              <a:t>4</a:t>
            </a:fld>
            <a:endParaRPr lang="en-US"/>
          </a:p>
        </p:txBody>
      </p:sp>
    </p:spTree>
    <p:extLst>
      <p:ext uri="{BB962C8B-B14F-4D97-AF65-F5344CB8AC3E}">
        <p14:creationId xmlns:p14="http://schemas.microsoft.com/office/powerpoint/2010/main" val="2175289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5DA062-A7B5-4C6B-922D-06C22C868117}"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2E771-94B6-452B-885D-A84ED633EA67}" type="slidenum">
              <a:rPr lang="en-US" smtClean="0"/>
              <a:pPr/>
              <a:t>‹#›</a:t>
            </a:fld>
            <a:endParaRPr lang="en-US"/>
          </a:p>
        </p:txBody>
      </p:sp>
    </p:spTree>
    <p:extLst>
      <p:ext uri="{BB962C8B-B14F-4D97-AF65-F5344CB8AC3E}">
        <p14:creationId xmlns:p14="http://schemas.microsoft.com/office/powerpoint/2010/main" val="105742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5DA062-A7B5-4C6B-922D-06C22C868117}"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2E771-94B6-452B-885D-A84ED633EA67}" type="slidenum">
              <a:rPr lang="en-US" smtClean="0"/>
              <a:pPr/>
              <a:t>‹#›</a:t>
            </a:fld>
            <a:endParaRPr lang="en-US"/>
          </a:p>
        </p:txBody>
      </p:sp>
    </p:spTree>
    <p:extLst>
      <p:ext uri="{BB962C8B-B14F-4D97-AF65-F5344CB8AC3E}">
        <p14:creationId xmlns:p14="http://schemas.microsoft.com/office/powerpoint/2010/main" val="324587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5DA062-A7B5-4C6B-922D-06C22C868117}"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2E771-94B6-452B-885D-A84ED633EA67}" type="slidenum">
              <a:rPr lang="en-US" smtClean="0"/>
              <a:pPr/>
              <a:t>‹#›</a:t>
            </a:fld>
            <a:endParaRPr lang="en-US"/>
          </a:p>
        </p:txBody>
      </p:sp>
    </p:spTree>
    <p:extLst>
      <p:ext uri="{BB962C8B-B14F-4D97-AF65-F5344CB8AC3E}">
        <p14:creationId xmlns:p14="http://schemas.microsoft.com/office/powerpoint/2010/main" val="138274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5DA062-A7B5-4C6B-922D-06C22C868117}"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2E771-94B6-452B-885D-A84ED633EA67}" type="slidenum">
              <a:rPr lang="en-US" smtClean="0"/>
              <a:pPr/>
              <a:t>‹#›</a:t>
            </a:fld>
            <a:endParaRPr lang="en-US"/>
          </a:p>
        </p:txBody>
      </p:sp>
    </p:spTree>
    <p:extLst>
      <p:ext uri="{BB962C8B-B14F-4D97-AF65-F5344CB8AC3E}">
        <p14:creationId xmlns:p14="http://schemas.microsoft.com/office/powerpoint/2010/main" val="415170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5DA062-A7B5-4C6B-922D-06C22C868117}"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2E771-94B6-452B-885D-A84ED633EA67}" type="slidenum">
              <a:rPr lang="en-US" smtClean="0"/>
              <a:pPr/>
              <a:t>‹#›</a:t>
            </a:fld>
            <a:endParaRPr lang="en-US"/>
          </a:p>
        </p:txBody>
      </p:sp>
    </p:spTree>
    <p:extLst>
      <p:ext uri="{BB962C8B-B14F-4D97-AF65-F5344CB8AC3E}">
        <p14:creationId xmlns:p14="http://schemas.microsoft.com/office/powerpoint/2010/main" val="56866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5DA062-A7B5-4C6B-922D-06C22C868117}" type="datetimeFigureOut">
              <a:rPr lang="en-US" smtClean="0"/>
              <a:pPr/>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12E771-94B6-452B-885D-A84ED633EA67}" type="slidenum">
              <a:rPr lang="en-US" smtClean="0"/>
              <a:pPr/>
              <a:t>‹#›</a:t>
            </a:fld>
            <a:endParaRPr lang="en-US"/>
          </a:p>
        </p:txBody>
      </p:sp>
    </p:spTree>
    <p:extLst>
      <p:ext uri="{BB962C8B-B14F-4D97-AF65-F5344CB8AC3E}">
        <p14:creationId xmlns:p14="http://schemas.microsoft.com/office/powerpoint/2010/main" val="153159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5DA062-A7B5-4C6B-922D-06C22C868117}" type="datetimeFigureOut">
              <a:rPr lang="en-US" smtClean="0"/>
              <a:pPr/>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12E771-94B6-452B-885D-A84ED633EA67}" type="slidenum">
              <a:rPr lang="en-US" smtClean="0"/>
              <a:pPr/>
              <a:t>‹#›</a:t>
            </a:fld>
            <a:endParaRPr lang="en-US"/>
          </a:p>
        </p:txBody>
      </p:sp>
    </p:spTree>
    <p:extLst>
      <p:ext uri="{BB962C8B-B14F-4D97-AF65-F5344CB8AC3E}">
        <p14:creationId xmlns:p14="http://schemas.microsoft.com/office/powerpoint/2010/main" val="224935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5DA062-A7B5-4C6B-922D-06C22C868117}" type="datetimeFigureOut">
              <a:rPr lang="en-US" smtClean="0"/>
              <a:pPr/>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12E771-94B6-452B-885D-A84ED633EA67}" type="slidenum">
              <a:rPr lang="en-US" smtClean="0"/>
              <a:pPr/>
              <a:t>‹#›</a:t>
            </a:fld>
            <a:endParaRPr lang="en-US"/>
          </a:p>
        </p:txBody>
      </p:sp>
    </p:spTree>
    <p:extLst>
      <p:ext uri="{BB962C8B-B14F-4D97-AF65-F5344CB8AC3E}">
        <p14:creationId xmlns:p14="http://schemas.microsoft.com/office/powerpoint/2010/main" val="291417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DA062-A7B5-4C6B-922D-06C22C868117}" type="datetimeFigureOut">
              <a:rPr lang="en-US" smtClean="0"/>
              <a:pPr/>
              <a:t>3/22/2023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12E771-94B6-452B-885D-A84ED633EA67}" type="slidenum">
              <a:rPr lang="en-US" smtClean="0"/>
              <a:pPr/>
              <a:t>‹#›</a:t>
            </a:fld>
            <a:endParaRPr lang="en-US"/>
          </a:p>
        </p:txBody>
      </p:sp>
    </p:spTree>
    <p:extLst>
      <p:ext uri="{BB962C8B-B14F-4D97-AF65-F5344CB8AC3E}">
        <p14:creationId xmlns:p14="http://schemas.microsoft.com/office/powerpoint/2010/main" val="197633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5DA062-A7B5-4C6B-922D-06C22C868117}" type="datetimeFigureOut">
              <a:rPr lang="en-US" smtClean="0"/>
              <a:pPr/>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12E771-94B6-452B-885D-A84ED633EA67}" type="slidenum">
              <a:rPr lang="en-US" smtClean="0"/>
              <a:pPr/>
              <a:t>‹#›</a:t>
            </a:fld>
            <a:endParaRPr lang="en-US"/>
          </a:p>
        </p:txBody>
      </p:sp>
    </p:spTree>
    <p:extLst>
      <p:ext uri="{BB962C8B-B14F-4D97-AF65-F5344CB8AC3E}">
        <p14:creationId xmlns:p14="http://schemas.microsoft.com/office/powerpoint/2010/main" val="361254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5DA062-A7B5-4C6B-922D-06C22C868117}" type="datetimeFigureOut">
              <a:rPr lang="en-US" smtClean="0"/>
              <a:pPr/>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12E771-94B6-452B-885D-A84ED633EA67}" type="slidenum">
              <a:rPr lang="en-US" smtClean="0"/>
              <a:pPr/>
              <a:t>‹#›</a:t>
            </a:fld>
            <a:endParaRPr lang="en-US"/>
          </a:p>
        </p:txBody>
      </p:sp>
    </p:spTree>
    <p:extLst>
      <p:ext uri="{BB962C8B-B14F-4D97-AF65-F5344CB8AC3E}">
        <p14:creationId xmlns:p14="http://schemas.microsoft.com/office/powerpoint/2010/main" val="116591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DA062-A7B5-4C6B-922D-06C22C868117}" type="datetimeFigureOut">
              <a:rPr lang="en-US" smtClean="0"/>
              <a:pPr/>
              <a:t>3/22/2023</a:t>
            </a:fld>
            <a:endParaRPr lang="en-US"/>
          </a:p>
        </p:txBody>
      </p:sp>
      <p:sp>
        <p:nvSpPr>
          <p:cNvPr id="5" name="Footer Placeholder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12E771-94B6-452B-885D-A84ED633EA67}" type="slidenum">
              <a:rPr lang="en-US" smtClean="0"/>
              <a:pPr/>
              <a:t>‹#›</a:t>
            </a:fld>
            <a:endParaRPr lang="en-US"/>
          </a:p>
        </p:txBody>
      </p:sp>
    </p:spTree>
    <p:extLst>
      <p:ext uri="{BB962C8B-B14F-4D97-AF65-F5344CB8AC3E}">
        <p14:creationId xmlns:p14="http://schemas.microsoft.com/office/powerpoint/2010/main" val="499532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youtu.be/uJpDD77Zvu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19BC9FA-9E0D-334D-A0D9-B240703795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3744" y="5080939"/>
            <a:ext cx="2073657" cy="606925"/>
          </a:xfrm>
          <a:prstGeom prst="rect">
            <a:avLst/>
          </a:prstGeom>
        </p:spPr>
      </p:pic>
      <p:pic>
        <p:nvPicPr>
          <p:cNvPr id="3" name="Picture 2">
            <a:extLst>
              <a:ext uri="{FF2B5EF4-FFF2-40B4-BE49-F238E27FC236}">
                <a16:creationId xmlns:a16="http://schemas.microsoft.com/office/drawing/2014/main" id="{9FB7F034-82DF-9E48-BE97-A8C22A00E9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800" y="685800"/>
            <a:ext cx="2288519" cy="2557757"/>
          </a:xfrm>
          <a:prstGeom prst="rect">
            <a:avLst/>
          </a:prstGeom>
        </p:spPr>
      </p:pic>
      <p:sp>
        <p:nvSpPr>
          <p:cNvPr id="4" name="TextBox 3">
            <a:extLst>
              <a:ext uri="{FF2B5EF4-FFF2-40B4-BE49-F238E27FC236}">
                <a16:creationId xmlns:a16="http://schemas.microsoft.com/office/drawing/2014/main" id="{8AE9CC2E-A1A4-0E41-9952-C8F9DC2BDA6B}"/>
              </a:ext>
            </a:extLst>
          </p:cNvPr>
          <p:cNvSpPr txBox="1"/>
          <p:nvPr/>
        </p:nvSpPr>
        <p:spPr>
          <a:xfrm>
            <a:off x="3842590" y="727465"/>
            <a:ext cx="7263561" cy="1569660"/>
          </a:xfrm>
          <a:prstGeom prst="rect">
            <a:avLst/>
          </a:prstGeom>
          <a:noFill/>
        </p:spPr>
        <p:txBody>
          <a:bodyPr wrap="square" rtlCol="0">
            <a:spAutoFit/>
          </a:bodyPr>
          <a:lstStyle/>
          <a:p>
            <a:r>
              <a:rPr lang="en-US" sz="4800" dirty="0">
                <a:solidFill>
                  <a:schemeClr val="bg1"/>
                </a:solidFill>
                <a:latin typeface="Montserrat" panose="02000505000000020004" pitchFamily="2" charset="77"/>
              </a:rPr>
              <a:t>MARCH 2023:	Tip of the Month</a:t>
            </a:r>
          </a:p>
        </p:txBody>
      </p:sp>
      <p:sp>
        <p:nvSpPr>
          <p:cNvPr id="5" name="TextBox 4">
            <a:extLst>
              <a:ext uri="{FF2B5EF4-FFF2-40B4-BE49-F238E27FC236}">
                <a16:creationId xmlns:a16="http://schemas.microsoft.com/office/drawing/2014/main" id="{9A081D4D-1A9D-AC41-BF24-872D47665DFE}"/>
              </a:ext>
            </a:extLst>
          </p:cNvPr>
          <p:cNvSpPr txBox="1"/>
          <p:nvPr/>
        </p:nvSpPr>
        <p:spPr>
          <a:xfrm>
            <a:off x="3861640" y="2597227"/>
            <a:ext cx="7263561" cy="1200329"/>
          </a:xfrm>
          <a:prstGeom prst="rect">
            <a:avLst/>
          </a:prstGeom>
          <a:noFill/>
        </p:spPr>
        <p:txBody>
          <a:bodyPr wrap="square" rtlCol="0">
            <a:spAutoFit/>
          </a:bodyPr>
          <a:lstStyle/>
          <a:p>
            <a:r>
              <a:rPr lang="en-US" sz="3600" dirty="0">
                <a:solidFill>
                  <a:srgbClr val="7030A0"/>
                </a:solidFill>
                <a:latin typeface="Montserrat" panose="02000505000000020004" pitchFamily="2" charset="77"/>
              </a:rPr>
              <a:t>Restraining the Advice Monster</a:t>
            </a:r>
          </a:p>
        </p:txBody>
      </p:sp>
      <p:sp>
        <p:nvSpPr>
          <p:cNvPr id="6" name="TextBox 5">
            <a:extLst>
              <a:ext uri="{FF2B5EF4-FFF2-40B4-BE49-F238E27FC236}">
                <a16:creationId xmlns:a16="http://schemas.microsoft.com/office/drawing/2014/main" id="{255BD284-635E-F941-AEAA-8255D64661E5}"/>
              </a:ext>
            </a:extLst>
          </p:cNvPr>
          <p:cNvSpPr txBox="1"/>
          <p:nvPr/>
        </p:nvSpPr>
        <p:spPr>
          <a:xfrm>
            <a:off x="1245020" y="5222558"/>
            <a:ext cx="2031580" cy="338554"/>
          </a:xfrm>
          <a:prstGeom prst="rect">
            <a:avLst/>
          </a:prstGeom>
          <a:noFill/>
        </p:spPr>
        <p:txBody>
          <a:bodyPr wrap="square" rtlCol="0">
            <a:spAutoFit/>
          </a:bodyPr>
          <a:lstStyle/>
          <a:p>
            <a:pPr algn="r"/>
            <a:r>
              <a:rPr lang="en-US" sz="1600" dirty="0">
                <a:solidFill>
                  <a:srgbClr val="2F3E47"/>
                </a:solidFill>
                <a:latin typeface="Montserrat Light" pitchFamily="2" charset="77"/>
              </a:rPr>
              <a:t>Brought to you by</a:t>
            </a:r>
          </a:p>
        </p:txBody>
      </p:sp>
      <p:cxnSp>
        <p:nvCxnSpPr>
          <p:cNvPr id="11" name="Straight Connector 10">
            <a:extLst>
              <a:ext uri="{FF2B5EF4-FFF2-40B4-BE49-F238E27FC236}">
                <a16:creationId xmlns:a16="http://schemas.microsoft.com/office/drawing/2014/main" id="{6E51C353-3002-A245-A9CA-E4110340ADF4}"/>
              </a:ext>
            </a:extLst>
          </p:cNvPr>
          <p:cNvCxnSpPr/>
          <p:nvPr/>
        </p:nvCxnSpPr>
        <p:spPr>
          <a:xfrm>
            <a:off x="7189037" y="5027312"/>
            <a:ext cx="0" cy="68768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CA1FC99-716F-864D-ABE2-005233C23A95}"/>
              </a:ext>
            </a:extLst>
          </p:cNvPr>
          <p:cNvSpPr txBox="1"/>
          <p:nvPr/>
        </p:nvSpPr>
        <p:spPr>
          <a:xfrm>
            <a:off x="3962401" y="5141893"/>
            <a:ext cx="2946398" cy="553998"/>
          </a:xfrm>
          <a:prstGeom prst="rect">
            <a:avLst/>
          </a:prstGeom>
          <a:noFill/>
        </p:spPr>
        <p:txBody>
          <a:bodyPr wrap="square" rtlCol="0">
            <a:spAutoFit/>
          </a:bodyPr>
          <a:lstStyle/>
          <a:p>
            <a:r>
              <a:rPr lang="en-US" sz="1200" dirty="0">
                <a:solidFill>
                  <a:srgbClr val="2F3E47"/>
                </a:solidFill>
                <a:latin typeface="Montserrat Light" pitchFamily="2" charset="77"/>
              </a:rPr>
              <a:t>Interagency Council on Intermediate Sanctions  </a:t>
            </a:r>
            <a:r>
              <a:rPr lang="en-US" dirty="0">
                <a:solidFill>
                  <a:srgbClr val="624B78"/>
                </a:solidFill>
                <a:latin typeface="Montserrat Light" pitchFamily="2" charset="77"/>
              </a:rPr>
              <a:t>ICIS</a:t>
            </a:r>
          </a:p>
        </p:txBody>
      </p:sp>
    </p:spTree>
    <p:extLst>
      <p:ext uri="{BB962C8B-B14F-4D97-AF65-F5344CB8AC3E}">
        <p14:creationId xmlns:p14="http://schemas.microsoft.com/office/powerpoint/2010/main" val="46966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981387D-D8B3-3C47-B64C-76A9DD30AC8F}"/>
              </a:ext>
            </a:extLst>
          </p:cNvPr>
          <p:cNvSpPr txBox="1"/>
          <p:nvPr/>
        </p:nvSpPr>
        <p:spPr>
          <a:xfrm>
            <a:off x="1828801" y="609600"/>
            <a:ext cx="8925339" cy="5632311"/>
          </a:xfrm>
          <a:prstGeom prst="rect">
            <a:avLst/>
          </a:prstGeom>
          <a:noFill/>
        </p:spPr>
        <p:txBody>
          <a:bodyPr wrap="square">
            <a:spAutoFit/>
          </a:bodyPr>
          <a:lstStyle/>
          <a:p>
            <a:r>
              <a:rPr lang="en-US" sz="3200" b="1" dirty="0"/>
              <a:t>Restraining the Advice Monster		</a:t>
            </a:r>
          </a:p>
          <a:p>
            <a:endParaRPr lang="en-US" sz="2400" dirty="0"/>
          </a:p>
          <a:p>
            <a:r>
              <a:rPr lang="en-US" sz="2400" dirty="0"/>
              <a:t>AKA the “Righting Reflex”</a:t>
            </a:r>
            <a:endParaRPr lang="en-US" sz="2000" dirty="0"/>
          </a:p>
          <a:p>
            <a:endParaRPr lang="en-US" sz="2000" dirty="0"/>
          </a:p>
          <a:p>
            <a:pPr marL="342905" indent="-342905">
              <a:buFont typeface="Wingdings" pitchFamily="2" charset="2"/>
              <a:buChar char="v"/>
            </a:pPr>
            <a:r>
              <a:rPr lang="en-US" sz="2000" dirty="0"/>
              <a:t>Giving Advice is viewed as being ‘helpful’ when working with individuals and on some instances when it is asked for, advice-giving is a useful tool.   </a:t>
            </a:r>
          </a:p>
          <a:p>
            <a:endParaRPr lang="en-US" sz="2000" dirty="0"/>
          </a:p>
          <a:p>
            <a:pPr marL="342905" indent="-342905">
              <a:buFont typeface="Wingdings" pitchFamily="2" charset="2"/>
              <a:buChar char="v"/>
            </a:pPr>
            <a:r>
              <a:rPr lang="en-US" sz="2000" dirty="0"/>
              <a:t>Instances where the individual is not asking for advice, giving advice only serves to ruin a trusting relationship. </a:t>
            </a:r>
          </a:p>
          <a:p>
            <a:endParaRPr lang="en-US" sz="2000" dirty="0"/>
          </a:p>
          <a:p>
            <a:pPr marL="342905" indent="-342905">
              <a:buFont typeface="Wingdings" pitchFamily="2" charset="2"/>
              <a:buChar char="v"/>
            </a:pPr>
            <a:r>
              <a:rPr lang="en-US" sz="2000" dirty="0"/>
              <a:t>The Spirit of Motivational Interviewing consists of four parts: Acceptance, Compassion, Collaboration, and Evocation</a:t>
            </a:r>
          </a:p>
          <a:p>
            <a:endParaRPr lang="en-US" sz="2000" dirty="0"/>
          </a:p>
          <a:p>
            <a:pPr marL="342905" indent="-342905">
              <a:buFont typeface="Wingdings" pitchFamily="2" charset="2"/>
              <a:buChar char="v"/>
            </a:pPr>
            <a:r>
              <a:rPr lang="en-US" sz="2000" dirty="0"/>
              <a:t>In the following video, Becky offers opportunity to discuss Advice Monster and the MI Spirit. </a:t>
            </a:r>
          </a:p>
          <a:p>
            <a:endParaRPr lang="en-US" sz="2000" dirty="0"/>
          </a:p>
          <a:p>
            <a:endParaRPr lang="en-US" sz="2000" dirty="0"/>
          </a:p>
        </p:txBody>
      </p:sp>
    </p:spTree>
    <p:extLst>
      <p:ext uri="{BB962C8B-B14F-4D97-AF65-F5344CB8AC3E}">
        <p14:creationId xmlns:p14="http://schemas.microsoft.com/office/powerpoint/2010/main" val="85257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28B6F20-F637-C441-9DDE-77C82933617F}"/>
              </a:ext>
            </a:extLst>
          </p:cNvPr>
          <p:cNvSpPr txBox="1"/>
          <p:nvPr/>
        </p:nvSpPr>
        <p:spPr>
          <a:xfrm>
            <a:off x="1066800" y="1782395"/>
            <a:ext cx="10677939" cy="2185214"/>
          </a:xfrm>
          <a:prstGeom prst="rect">
            <a:avLst/>
          </a:prstGeom>
          <a:noFill/>
        </p:spPr>
        <p:txBody>
          <a:bodyPr wrap="square">
            <a:spAutoFit/>
          </a:bodyPr>
          <a:lstStyle/>
          <a:p>
            <a:pPr algn="ctr"/>
            <a:r>
              <a:rPr lang="en-US" sz="4400" dirty="0">
                <a:solidFill>
                  <a:srgbClr val="7030A0"/>
                </a:solidFill>
              </a:rPr>
              <a:t>Title: Restraining the Advice Monster </a:t>
            </a:r>
            <a:endParaRPr lang="en-US" sz="2400" dirty="0">
              <a:solidFill>
                <a:srgbClr val="7030A0"/>
              </a:solidFill>
            </a:endParaRPr>
          </a:p>
          <a:p>
            <a:endParaRPr lang="en-US" sz="2400" dirty="0"/>
          </a:p>
          <a:p>
            <a:pPr algn="ctr"/>
            <a:r>
              <a:rPr lang="en-US" sz="3600" dirty="0"/>
              <a:t>  </a:t>
            </a:r>
          </a:p>
          <a:p>
            <a:endParaRPr lang="en-US" sz="3200" dirty="0"/>
          </a:p>
        </p:txBody>
      </p:sp>
      <p:sp>
        <p:nvSpPr>
          <p:cNvPr id="15" name="TextBox 14">
            <a:extLst>
              <a:ext uri="{FF2B5EF4-FFF2-40B4-BE49-F238E27FC236}">
                <a16:creationId xmlns:a16="http://schemas.microsoft.com/office/drawing/2014/main" id="{34D33414-7999-8741-9CBF-098412A3B2C0}"/>
              </a:ext>
            </a:extLst>
          </p:cNvPr>
          <p:cNvSpPr txBox="1"/>
          <p:nvPr/>
        </p:nvSpPr>
        <p:spPr>
          <a:xfrm>
            <a:off x="2971800" y="4114800"/>
            <a:ext cx="6096000" cy="646331"/>
          </a:xfrm>
          <a:prstGeom prst="rect">
            <a:avLst/>
          </a:prstGeom>
          <a:noFill/>
        </p:spPr>
        <p:txBody>
          <a:bodyPr wrap="square">
            <a:spAutoFit/>
          </a:bodyPr>
          <a:lstStyle/>
          <a:p>
            <a:pPr algn="ctr"/>
            <a:r>
              <a:rPr lang="en-US" dirty="0"/>
              <a:t>Video: </a:t>
            </a:r>
            <a:r>
              <a:rPr lang="en-US" dirty="0">
                <a:hlinkClick r:id="rId4"/>
              </a:rPr>
              <a:t>https://youtu.be/uJpDD77Zvuc</a:t>
            </a:r>
            <a:endParaRPr lang="en-US" dirty="0"/>
          </a:p>
          <a:p>
            <a:pPr algn="ctr"/>
            <a:endParaRPr lang="en-US" dirty="0"/>
          </a:p>
        </p:txBody>
      </p:sp>
    </p:spTree>
    <p:extLst>
      <p:ext uri="{BB962C8B-B14F-4D97-AF65-F5344CB8AC3E}">
        <p14:creationId xmlns:p14="http://schemas.microsoft.com/office/powerpoint/2010/main" val="113518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981387D-D8B3-3C47-B64C-76A9DD30AC8F}"/>
              </a:ext>
            </a:extLst>
          </p:cNvPr>
          <p:cNvSpPr txBox="1"/>
          <p:nvPr/>
        </p:nvSpPr>
        <p:spPr>
          <a:xfrm>
            <a:off x="1828801" y="609600"/>
            <a:ext cx="8925339" cy="4832092"/>
          </a:xfrm>
          <a:prstGeom prst="rect">
            <a:avLst/>
          </a:prstGeom>
          <a:noFill/>
        </p:spPr>
        <p:txBody>
          <a:bodyPr wrap="square">
            <a:spAutoFit/>
          </a:bodyPr>
          <a:lstStyle/>
          <a:p>
            <a:pPr algn="ctr"/>
            <a:r>
              <a:rPr lang="en-US" sz="2800" dirty="0"/>
              <a:t>"This project was supported by Grant No. 2018-SM-BX-0001awarded by the Bureau of Justice Assistance. The Bureau of Justice Assistance is a component of the Department of Justice's Office of Justice Programs, which also includes the Bureau of Justice Statistics, the National Institute of Justice, the Office of Juvenile Justice and Delinquency Prevention, the Office for Victims of Crime, and the SMART Office. Points of view or opinions in this document are those of the author and do not necessarily represent the official position or policies of the U.S. Department of Justice."</a:t>
            </a:r>
          </a:p>
        </p:txBody>
      </p:sp>
    </p:spTree>
    <p:extLst>
      <p:ext uri="{BB962C8B-B14F-4D97-AF65-F5344CB8AC3E}">
        <p14:creationId xmlns:p14="http://schemas.microsoft.com/office/powerpoint/2010/main" val="32893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mpassion CoP 1" id="{FBE2BDD4-D581-9445-AC5C-0174A650CCA0}" vid="{DCCF822F-045A-744F-9B5E-DF39180D71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15832</TotalTime>
  <Words>242</Words>
  <Application>Microsoft Office PowerPoint</Application>
  <PresentationFormat>Widescreen</PresentationFormat>
  <Paragraphs>24</Paragraphs>
  <Slides>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Calibri</vt:lpstr>
      <vt:lpstr>Calibri Light</vt:lpstr>
      <vt:lpstr>Montserrat</vt:lpstr>
      <vt:lpstr>Montserrat Light</vt:lpstr>
      <vt:lpstr>Wingdings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Bogue</dc:creator>
  <cp:lastModifiedBy>Tatsuno, Amy K</cp:lastModifiedBy>
  <cp:revision>228</cp:revision>
  <dcterms:created xsi:type="dcterms:W3CDTF">2021-06-14T23:00:25Z</dcterms:created>
  <dcterms:modified xsi:type="dcterms:W3CDTF">2023-03-22T20:44:19Z</dcterms:modified>
</cp:coreProperties>
</file>