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7" r:id="rId2"/>
    <p:sldId id="275" r:id="rId3"/>
    <p:sldId id="299" r:id="rId4"/>
    <p:sldId id="30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pos="1248" userDrawn="1">
          <p15:clr>
            <a:srgbClr val="A4A3A4"/>
          </p15:clr>
        </p15:guide>
        <p15:guide id="7" pos="6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l Radack Krassner" initials="AR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900"/>
    <a:srgbClr val="624B78"/>
    <a:srgbClr val="2F3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6" autoAdjust="0"/>
    <p:restoredTop sz="95588" autoAdjust="0"/>
  </p:normalViewPr>
  <p:slideViewPr>
    <p:cSldViewPr>
      <p:cViewPr varScale="1">
        <p:scale>
          <a:sx n="109" d="100"/>
          <a:sy n="109" d="100"/>
        </p:scale>
        <p:origin x="378" y="102"/>
      </p:cViewPr>
      <p:guideLst>
        <p:guide orient="horz" pos="2160"/>
        <p:guide pos="672"/>
        <p:guide pos="7008"/>
        <p:guide orient="horz" pos="432"/>
        <p:guide orient="horz" pos="3888"/>
        <p:guide pos="1248"/>
        <p:guide pos="6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87F3-56DE-40DF-B2DE-0322DB872BD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1C1-41F7-412C-A707-5E716071D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4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A062-A7B5-4C6B-922D-06C22C86811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5ZUpsv4DYK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7F034-82DF-9E48-BE97-A8C22A00E9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2288519" cy="2557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9CC2E-A1A4-0E41-9952-C8F9DC2BDA6B}"/>
              </a:ext>
            </a:extLst>
          </p:cNvPr>
          <p:cNvSpPr txBox="1"/>
          <p:nvPr/>
        </p:nvSpPr>
        <p:spPr>
          <a:xfrm>
            <a:off x="3842590" y="727465"/>
            <a:ext cx="7263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" panose="02000505000000020004" pitchFamily="2" charset="77"/>
              </a:rPr>
              <a:t>JANUARY 2023 Tip of the Month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81D4D-1A9D-AC41-BF24-872D47665DFE}"/>
              </a:ext>
            </a:extLst>
          </p:cNvPr>
          <p:cNvSpPr txBox="1"/>
          <p:nvPr/>
        </p:nvSpPr>
        <p:spPr>
          <a:xfrm>
            <a:off x="3861640" y="2597227"/>
            <a:ext cx="7263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77"/>
              </a:rPr>
              <a:t>Aggressive vs Passive Communication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BD284-635E-F941-AEAA-8255D64661E5}"/>
              </a:ext>
            </a:extLst>
          </p:cNvPr>
          <p:cNvSpPr txBox="1"/>
          <p:nvPr/>
        </p:nvSpPr>
        <p:spPr>
          <a:xfrm>
            <a:off x="1245020" y="5222558"/>
            <a:ext cx="203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2F3E47"/>
                </a:solidFill>
                <a:latin typeface="Montserrat Light" pitchFamily="2" charset="77"/>
              </a:rPr>
              <a:t>Brought to you 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DA0D7-8B08-2A4A-8B21-6B76A7BE8AB6}"/>
              </a:ext>
            </a:extLst>
          </p:cNvPr>
          <p:cNvSpPr txBox="1"/>
          <p:nvPr/>
        </p:nvSpPr>
        <p:spPr>
          <a:xfrm>
            <a:off x="3708399" y="5068669"/>
            <a:ext cx="134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2F3E47"/>
                </a:solidFill>
                <a:latin typeface="Museo Slab 500" panose="02000000000000000000" pitchFamily="2" charset="77"/>
              </a:rPr>
              <a:t>ICIS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51C353-3002-A245-A9CA-E4110340ADF4}"/>
              </a:ext>
            </a:extLst>
          </p:cNvPr>
          <p:cNvCxnSpPr/>
          <p:nvPr/>
        </p:nvCxnSpPr>
        <p:spPr>
          <a:xfrm>
            <a:off x="7189037" y="5027312"/>
            <a:ext cx="0" cy="6876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A1FC99-716F-864D-ABE2-005233C23A95}"/>
              </a:ext>
            </a:extLst>
          </p:cNvPr>
          <p:cNvSpPr txBox="1"/>
          <p:nvPr/>
        </p:nvSpPr>
        <p:spPr>
          <a:xfrm>
            <a:off x="4927599" y="514189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3E47"/>
                </a:solidFill>
                <a:latin typeface="Montserrat Light" pitchFamily="2" charset="77"/>
              </a:rPr>
              <a:t>Interagency Council on Intermediate Sanctions</a:t>
            </a:r>
          </a:p>
        </p:txBody>
      </p:sp>
    </p:spTree>
    <p:extLst>
      <p:ext uri="{BB962C8B-B14F-4D97-AF65-F5344CB8AC3E}">
        <p14:creationId xmlns:p14="http://schemas.microsoft.com/office/powerpoint/2010/main" val="4696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828801" y="609600"/>
            <a:ext cx="892533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Communication Styles: Aggressive vs Passive	</a:t>
            </a:r>
          </a:p>
          <a:p>
            <a:r>
              <a:rPr lang="en-US" sz="2400" dirty="0"/>
              <a:t>(Cognitive Behavioral Therapy - Curriculum)</a:t>
            </a:r>
          </a:p>
          <a:p>
            <a:endParaRPr lang="en-US" sz="2000" dirty="0"/>
          </a:p>
          <a:p>
            <a:r>
              <a:rPr lang="en-US" sz="2400" dirty="0"/>
              <a:t>Cog/</a:t>
            </a:r>
            <a:r>
              <a:rPr lang="en-US" sz="2400" dirty="0" err="1"/>
              <a:t>Beh</a:t>
            </a:r>
            <a:r>
              <a:rPr lang="en-US" sz="2400" dirty="0"/>
              <a:t> Therapy has two parts: </a:t>
            </a:r>
          </a:p>
          <a:p>
            <a:endParaRPr lang="en-US" sz="2400" dirty="0"/>
          </a:p>
          <a:p>
            <a:r>
              <a:rPr lang="en-US" sz="2400" dirty="0"/>
              <a:t>	1. Cognitive Restructuring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the default communication style: </a:t>
            </a:r>
            <a:r>
              <a:rPr lang="en-US" sz="2400" b="1" dirty="0"/>
              <a:t>Aggressive</a:t>
            </a:r>
            <a:r>
              <a:rPr lang="en-US" sz="2400" dirty="0"/>
              <a:t>, </a:t>
            </a:r>
            <a:r>
              <a:rPr lang="en-US" sz="2400" b="1" dirty="0"/>
              <a:t>Passive</a:t>
            </a:r>
            <a:r>
              <a:rPr lang="en-US" sz="2400" dirty="0"/>
              <a:t>, or </a:t>
            </a:r>
            <a:r>
              <a:rPr lang="en-US" sz="2400" b="1" dirty="0"/>
              <a:t>Passive-Aggressive</a:t>
            </a:r>
          </a:p>
          <a:p>
            <a:endParaRPr lang="en-US" sz="2400" dirty="0"/>
          </a:p>
          <a:p>
            <a:r>
              <a:rPr lang="en-US" sz="2400" dirty="0"/>
              <a:t>	2. Cognitive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Explore the ways in which </a:t>
            </a:r>
            <a:r>
              <a:rPr lang="en-US" sz="2400" b="1" dirty="0"/>
              <a:t>Assertive</a:t>
            </a:r>
            <a:r>
              <a:rPr lang="en-US" sz="2400" dirty="0"/>
              <a:t> communication can substitute for the default communication style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5" indent="-342905">
              <a:buFont typeface="Wingdings" pitchFamily="2" charset="2"/>
              <a:buChar char="v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25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828801" y="609600"/>
            <a:ext cx="892533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Communication Styles: Aggressive vs Passive</a:t>
            </a:r>
            <a:r>
              <a:rPr lang="en-US" sz="2800" b="1" dirty="0"/>
              <a:t>	</a:t>
            </a:r>
          </a:p>
          <a:p>
            <a:r>
              <a:rPr lang="en-US" sz="2800" dirty="0"/>
              <a:t>(Cognitive Behavioral Therapy - Curriculum)</a:t>
            </a:r>
          </a:p>
          <a:p>
            <a:endParaRPr lang="en-US" sz="2000" dirty="0"/>
          </a:p>
          <a:p>
            <a:r>
              <a:rPr lang="en-US" sz="2400" dirty="0"/>
              <a:t>When client shares a story about a conversation “gone wrong”, often times it is the default communication style causing the suboptimal outcome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Ask the client to relay the conversation in detail, making connections between the words said and the default communication style.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Encourage the client to identify the short and long term benefits of using Assertive communication as a replacement for the default style</a:t>
            </a:r>
          </a:p>
          <a:p>
            <a:endParaRPr lang="en-US" sz="32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77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28B6F20-F637-C441-9DDE-77C82933617F}"/>
              </a:ext>
            </a:extLst>
          </p:cNvPr>
          <p:cNvSpPr txBox="1"/>
          <p:nvPr/>
        </p:nvSpPr>
        <p:spPr>
          <a:xfrm>
            <a:off x="1066800" y="1782395"/>
            <a:ext cx="1067793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Video: Aggressive vs Passive</a:t>
            </a:r>
          </a:p>
          <a:p>
            <a:pPr algn="ctr"/>
            <a:endParaRPr lang="en-US" sz="4400" dirty="0"/>
          </a:p>
          <a:p>
            <a:pPr algn="ctr"/>
            <a:r>
              <a:rPr lang="en-US" sz="3200" dirty="0">
                <a:hlinkClick r:id="rId4"/>
              </a:rPr>
              <a:t>https://youtu.be/5ZUpsv4DYKw</a:t>
            </a:r>
            <a:endParaRPr lang="en-US" sz="3200" dirty="0"/>
          </a:p>
          <a:p>
            <a:pPr algn="ctr"/>
            <a:endParaRPr lang="en-US" sz="3200" dirty="0"/>
          </a:p>
          <a:p>
            <a:endParaRPr lang="en-US" sz="3600" dirty="0"/>
          </a:p>
          <a:p>
            <a:pPr algn="ctr"/>
            <a:r>
              <a:rPr lang="en-US" sz="3600" dirty="0"/>
              <a:t>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51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ion CoP 1" id="{FBE2BDD4-D581-9445-AC5C-0174A650CCA0}" vid="{DCCF822F-045A-744F-9B5E-DF39180D7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15979</TotalTime>
  <Words>178</Words>
  <Application>Microsoft Office PowerPoint</Application>
  <PresentationFormat>Widescreen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Montserrat Light</vt:lpstr>
      <vt:lpstr>Museo Slab 500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Bogue</dc:creator>
  <cp:lastModifiedBy>Tatsuno, Amy K</cp:lastModifiedBy>
  <cp:revision>240</cp:revision>
  <dcterms:created xsi:type="dcterms:W3CDTF">2021-06-14T23:00:25Z</dcterms:created>
  <dcterms:modified xsi:type="dcterms:W3CDTF">2023-01-20T02:23:03Z</dcterms:modified>
</cp:coreProperties>
</file>