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275" r:id="rId3"/>
    <p:sldId id="299" r:id="rId4"/>
    <p:sldId id="30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432" userDrawn="1">
          <p15:clr>
            <a:srgbClr val="A4A3A4"/>
          </p15:clr>
        </p15:guide>
        <p15:guide id="5" orient="horz" pos="3888" userDrawn="1">
          <p15:clr>
            <a:srgbClr val="A4A3A4"/>
          </p15:clr>
        </p15:guide>
        <p15:guide id="6" pos="1248" userDrawn="1">
          <p15:clr>
            <a:srgbClr val="A4A3A4"/>
          </p15:clr>
        </p15:guide>
        <p15:guide id="7"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el Radack Krassner" initials="A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900"/>
    <a:srgbClr val="624B78"/>
    <a:srgbClr val="2F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6" autoAdjust="0"/>
    <p:restoredTop sz="95588" autoAdjust="0"/>
  </p:normalViewPr>
  <p:slideViewPr>
    <p:cSldViewPr>
      <p:cViewPr varScale="1">
        <p:scale>
          <a:sx n="92" d="100"/>
          <a:sy n="92" d="100"/>
        </p:scale>
        <p:origin x="101" y="192"/>
      </p:cViewPr>
      <p:guideLst>
        <p:guide orient="horz" pos="2160"/>
        <p:guide pos="672"/>
        <p:guide pos="7008"/>
        <p:guide orient="horz" pos="432"/>
        <p:guide orient="horz" pos="3888"/>
        <p:guide pos="1248"/>
        <p:guide pos="6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87F3-56DE-40DF-B2DE-0322DB872BDF}" type="datetimeFigureOut">
              <a:rPr lang="en-US" smtClean="0"/>
              <a:pPr/>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81C1-41F7-412C-A707-5E716071D1D8}" type="slidenum">
              <a:rPr lang="en-US" smtClean="0"/>
              <a:pPr/>
              <a:t>‹#›</a:t>
            </a:fld>
            <a:endParaRPr lang="en-US"/>
          </a:p>
        </p:txBody>
      </p:sp>
    </p:spTree>
    <p:extLst>
      <p:ext uri="{BB962C8B-B14F-4D97-AF65-F5344CB8AC3E}">
        <p14:creationId xmlns:p14="http://schemas.microsoft.com/office/powerpoint/2010/main" val="55386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1</a:t>
            </a:fld>
            <a:endParaRPr lang="en-US"/>
          </a:p>
        </p:txBody>
      </p:sp>
    </p:spTree>
    <p:extLst>
      <p:ext uri="{BB962C8B-B14F-4D97-AF65-F5344CB8AC3E}">
        <p14:creationId xmlns:p14="http://schemas.microsoft.com/office/powerpoint/2010/main" val="4321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2</a:t>
            </a:fld>
            <a:endParaRPr lang="en-US"/>
          </a:p>
        </p:txBody>
      </p:sp>
    </p:spTree>
    <p:extLst>
      <p:ext uri="{BB962C8B-B14F-4D97-AF65-F5344CB8AC3E}">
        <p14:creationId xmlns:p14="http://schemas.microsoft.com/office/powerpoint/2010/main" val="142165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3</a:t>
            </a:fld>
            <a:endParaRPr lang="en-US"/>
          </a:p>
        </p:txBody>
      </p:sp>
    </p:spTree>
    <p:extLst>
      <p:ext uri="{BB962C8B-B14F-4D97-AF65-F5344CB8AC3E}">
        <p14:creationId xmlns:p14="http://schemas.microsoft.com/office/powerpoint/2010/main" val="46231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4</a:t>
            </a:fld>
            <a:endParaRPr lang="en-US"/>
          </a:p>
        </p:txBody>
      </p:sp>
    </p:spTree>
    <p:extLst>
      <p:ext uri="{BB962C8B-B14F-4D97-AF65-F5344CB8AC3E}">
        <p14:creationId xmlns:p14="http://schemas.microsoft.com/office/powerpoint/2010/main" val="204204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0574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2458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3827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41517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5686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5315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2493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9141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976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6125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1659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DA062-A7B5-4C6B-922D-06C22C868117}" type="datetimeFigureOut">
              <a:rPr lang="en-US" smtClean="0"/>
              <a:pPr/>
              <a:t>12/16/2022</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2E771-94B6-452B-885D-A84ED633EA67}" type="slidenum">
              <a:rPr lang="en-US" smtClean="0"/>
              <a:pPr/>
              <a:t>‹#›</a:t>
            </a:fld>
            <a:endParaRPr lang="en-US"/>
          </a:p>
        </p:txBody>
      </p:sp>
    </p:spTree>
    <p:extLst>
      <p:ext uri="{BB962C8B-B14F-4D97-AF65-F5344CB8AC3E}">
        <p14:creationId xmlns:p14="http://schemas.microsoft.com/office/powerpoint/2010/main" val="4995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youtu.be/p4lO4t4lDB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FB7F034-82DF-9E48-BE97-A8C22A00E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685800"/>
            <a:ext cx="2288519" cy="2557757"/>
          </a:xfrm>
          <a:prstGeom prst="rect">
            <a:avLst/>
          </a:prstGeom>
        </p:spPr>
      </p:pic>
      <p:sp>
        <p:nvSpPr>
          <p:cNvPr id="4" name="TextBox 3">
            <a:extLst>
              <a:ext uri="{FF2B5EF4-FFF2-40B4-BE49-F238E27FC236}">
                <a16:creationId xmlns="" xmlns:a16="http://schemas.microsoft.com/office/drawing/2014/main" id="{8AE9CC2E-A1A4-0E41-9952-C8F9DC2BDA6B}"/>
              </a:ext>
            </a:extLst>
          </p:cNvPr>
          <p:cNvSpPr txBox="1"/>
          <p:nvPr/>
        </p:nvSpPr>
        <p:spPr>
          <a:xfrm>
            <a:off x="3842590" y="727465"/>
            <a:ext cx="7263561" cy="1446550"/>
          </a:xfrm>
          <a:prstGeom prst="rect">
            <a:avLst/>
          </a:prstGeom>
          <a:noFill/>
        </p:spPr>
        <p:txBody>
          <a:bodyPr wrap="square" rtlCol="0">
            <a:spAutoFit/>
          </a:bodyPr>
          <a:lstStyle/>
          <a:p>
            <a:r>
              <a:rPr lang="en-US" sz="4400" dirty="0" smtClean="0">
                <a:solidFill>
                  <a:schemeClr val="bg1"/>
                </a:solidFill>
                <a:latin typeface="Montserrat" panose="02000505000000020004" pitchFamily="2" charset="77"/>
              </a:rPr>
              <a:t>DECEMBER </a:t>
            </a:r>
            <a:r>
              <a:rPr lang="en-US" sz="4400" dirty="0" smtClean="0">
                <a:solidFill>
                  <a:schemeClr val="bg1"/>
                </a:solidFill>
                <a:latin typeface="Montserrat" panose="02000505000000020004" pitchFamily="2" charset="77"/>
              </a:rPr>
              <a:t>2022 Tip of the Month</a:t>
            </a:r>
            <a:endParaRPr lang="en-US" sz="4400" dirty="0">
              <a:solidFill>
                <a:schemeClr val="bg1"/>
              </a:solidFill>
              <a:latin typeface="Montserrat" panose="02000505000000020004" pitchFamily="2" charset="77"/>
            </a:endParaRPr>
          </a:p>
        </p:txBody>
      </p:sp>
      <p:sp>
        <p:nvSpPr>
          <p:cNvPr id="5" name="TextBox 4">
            <a:extLst>
              <a:ext uri="{FF2B5EF4-FFF2-40B4-BE49-F238E27FC236}">
                <a16:creationId xmlns="" xmlns:a16="http://schemas.microsoft.com/office/drawing/2014/main" id="{9A081D4D-1A9D-AC41-BF24-872D47665DFE}"/>
              </a:ext>
            </a:extLst>
          </p:cNvPr>
          <p:cNvSpPr txBox="1"/>
          <p:nvPr/>
        </p:nvSpPr>
        <p:spPr>
          <a:xfrm>
            <a:off x="3861640" y="2597227"/>
            <a:ext cx="7263561" cy="646331"/>
          </a:xfrm>
          <a:prstGeom prst="rect">
            <a:avLst/>
          </a:prstGeom>
          <a:noFill/>
        </p:spPr>
        <p:txBody>
          <a:bodyPr wrap="square" rtlCol="0">
            <a:spAutoFit/>
          </a:bodyPr>
          <a:lstStyle/>
          <a:p>
            <a:r>
              <a:rPr lang="en-US" sz="3600" dirty="0" smtClean="0">
                <a:solidFill>
                  <a:schemeClr val="accent2">
                    <a:lumMod val="75000"/>
                  </a:schemeClr>
                </a:solidFill>
                <a:latin typeface="Montserrat" panose="02000505000000020004" pitchFamily="2" charset="77"/>
              </a:rPr>
              <a:t>Using the Thinking Report</a:t>
            </a:r>
            <a:endParaRPr lang="en-US" sz="3600" dirty="0">
              <a:solidFill>
                <a:schemeClr val="accent2">
                  <a:lumMod val="75000"/>
                </a:schemeClr>
              </a:solidFill>
              <a:latin typeface="Montserrat" panose="02000505000000020004" pitchFamily="2" charset="77"/>
            </a:endParaRPr>
          </a:p>
        </p:txBody>
      </p:sp>
      <p:sp>
        <p:nvSpPr>
          <p:cNvPr id="6" name="TextBox 5">
            <a:extLst>
              <a:ext uri="{FF2B5EF4-FFF2-40B4-BE49-F238E27FC236}">
                <a16:creationId xmlns="" xmlns:a16="http://schemas.microsoft.com/office/drawing/2014/main" id="{255BD284-635E-F941-AEAA-8255D64661E5}"/>
              </a:ext>
            </a:extLst>
          </p:cNvPr>
          <p:cNvSpPr txBox="1"/>
          <p:nvPr/>
        </p:nvSpPr>
        <p:spPr>
          <a:xfrm>
            <a:off x="1245020" y="5222558"/>
            <a:ext cx="2031580" cy="338554"/>
          </a:xfrm>
          <a:prstGeom prst="rect">
            <a:avLst/>
          </a:prstGeom>
          <a:noFill/>
        </p:spPr>
        <p:txBody>
          <a:bodyPr wrap="square" rtlCol="0">
            <a:spAutoFit/>
          </a:bodyPr>
          <a:lstStyle/>
          <a:p>
            <a:pPr algn="r"/>
            <a:r>
              <a:rPr lang="en-US" sz="1600" dirty="0">
                <a:solidFill>
                  <a:srgbClr val="2F3E47"/>
                </a:solidFill>
                <a:latin typeface="Montserrat Light" pitchFamily="2" charset="77"/>
              </a:rPr>
              <a:t>Brought to you by</a:t>
            </a:r>
          </a:p>
        </p:txBody>
      </p:sp>
      <p:sp>
        <p:nvSpPr>
          <p:cNvPr id="9" name="TextBox 8">
            <a:extLst>
              <a:ext uri="{FF2B5EF4-FFF2-40B4-BE49-F238E27FC236}">
                <a16:creationId xmlns="" xmlns:a16="http://schemas.microsoft.com/office/drawing/2014/main" id="{227DA0D7-8B08-2A4A-8B21-6B76A7BE8AB6}"/>
              </a:ext>
            </a:extLst>
          </p:cNvPr>
          <p:cNvSpPr txBox="1"/>
          <p:nvPr/>
        </p:nvSpPr>
        <p:spPr>
          <a:xfrm>
            <a:off x="3708399" y="5068669"/>
            <a:ext cx="1341070" cy="646331"/>
          </a:xfrm>
          <a:prstGeom prst="rect">
            <a:avLst/>
          </a:prstGeom>
          <a:noFill/>
        </p:spPr>
        <p:txBody>
          <a:bodyPr wrap="square" rtlCol="0">
            <a:spAutoFit/>
          </a:bodyPr>
          <a:lstStyle/>
          <a:p>
            <a:pPr algn="r"/>
            <a:r>
              <a:rPr lang="en-US" sz="3600" b="1" dirty="0">
                <a:solidFill>
                  <a:srgbClr val="2F3E47"/>
                </a:solidFill>
                <a:latin typeface="Museo Slab 500" panose="02000000000000000000" pitchFamily="2" charset="77"/>
              </a:rPr>
              <a:t>ICIS</a:t>
            </a:r>
          </a:p>
        </p:txBody>
      </p:sp>
      <p:sp>
        <p:nvSpPr>
          <p:cNvPr id="10" name="TextBox 9">
            <a:extLst>
              <a:ext uri="{FF2B5EF4-FFF2-40B4-BE49-F238E27FC236}">
                <a16:creationId xmlns="" xmlns:a16="http://schemas.microsoft.com/office/drawing/2014/main" id="{DCA1FC99-716F-864D-ABE2-005233C23A95}"/>
              </a:ext>
            </a:extLst>
          </p:cNvPr>
          <p:cNvSpPr txBox="1"/>
          <p:nvPr/>
        </p:nvSpPr>
        <p:spPr>
          <a:xfrm>
            <a:off x="4927598" y="5141893"/>
            <a:ext cx="4292601" cy="461665"/>
          </a:xfrm>
          <a:prstGeom prst="rect">
            <a:avLst/>
          </a:prstGeom>
          <a:noFill/>
        </p:spPr>
        <p:txBody>
          <a:bodyPr wrap="square" rtlCol="0">
            <a:spAutoFit/>
          </a:bodyPr>
          <a:lstStyle/>
          <a:p>
            <a:r>
              <a:rPr lang="en-US" sz="1200" dirty="0">
                <a:solidFill>
                  <a:srgbClr val="2F3E47"/>
                </a:solidFill>
                <a:latin typeface="Montserrat Light" pitchFamily="2" charset="77"/>
              </a:rPr>
              <a:t>Interagency Council on Intermediate </a:t>
            </a:r>
            <a:r>
              <a:rPr lang="en-US" sz="1200" dirty="0" smtClean="0">
                <a:solidFill>
                  <a:srgbClr val="2F3E47"/>
                </a:solidFill>
                <a:latin typeface="Montserrat Light" pitchFamily="2" charset="77"/>
              </a:rPr>
              <a:t>Sanctions</a:t>
            </a:r>
          </a:p>
          <a:p>
            <a:endParaRPr lang="en-US" sz="1200" dirty="0">
              <a:solidFill>
                <a:srgbClr val="2F3E47"/>
              </a:solidFill>
              <a:latin typeface="Montserrat Light" pitchFamily="2" charset="77"/>
            </a:endParaRPr>
          </a:p>
        </p:txBody>
      </p:sp>
    </p:spTree>
    <p:extLst>
      <p:ext uri="{BB962C8B-B14F-4D97-AF65-F5344CB8AC3E}">
        <p14:creationId xmlns:p14="http://schemas.microsoft.com/office/powerpoint/2010/main" val="4696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981387D-D8B3-3C47-B64C-76A9DD30AC8F}"/>
              </a:ext>
            </a:extLst>
          </p:cNvPr>
          <p:cNvSpPr txBox="1"/>
          <p:nvPr/>
        </p:nvSpPr>
        <p:spPr>
          <a:xfrm>
            <a:off x="1828801" y="609600"/>
            <a:ext cx="8925339" cy="5447645"/>
          </a:xfrm>
          <a:prstGeom prst="rect">
            <a:avLst/>
          </a:prstGeom>
          <a:noFill/>
        </p:spPr>
        <p:txBody>
          <a:bodyPr wrap="square">
            <a:spAutoFit/>
          </a:bodyPr>
          <a:lstStyle/>
          <a:p>
            <a:r>
              <a:rPr lang="en-US" sz="3200" b="1" dirty="0" smtClean="0"/>
              <a:t>Thinking Report</a:t>
            </a:r>
            <a:r>
              <a:rPr lang="en-US" sz="3200" b="1" dirty="0"/>
              <a:t>		</a:t>
            </a:r>
          </a:p>
          <a:p>
            <a:r>
              <a:rPr lang="en-US" sz="2000" dirty="0" smtClean="0"/>
              <a:t>(Cognitive Behavior Therapy - Curriculum)</a:t>
            </a:r>
            <a:endParaRPr lang="en-US" sz="2000" dirty="0"/>
          </a:p>
          <a:p>
            <a:endParaRPr lang="en-US" sz="2000" dirty="0"/>
          </a:p>
          <a:p>
            <a:r>
              <a:rPr lang="en-US" sz="2400" dirty="0" smtClean="0"/>
              <a:t>Cog/</a:t>
            </a:r>
            <a:r>
              <a:rPr lang="en-US" sz="2400" dirty="0" err="1" smtClean="0"/>
              <a:t>Beh</a:t>
            </a:r>
            <a:r>
              <a:rPr lang="en-US" sz="2400" dirty="0" smtClean="0"/>
              <a:t> Therapy has two parts: </a:t>
            </a:r>
          </a:p>
          <a:p>
            <a:r>
              <a:rPr lang="en-US" sz="2400" dirty="0"/>
              <a:t>	</a:t>
            </a:r>
            <a:r>
              <a:rPr lang="en-US" sz="2400" dirty="0" smtClean="0"/>
              <a:t>1. Cognitive Restructuring</a:t>
            </a:r>
          </a:p>
          <a:p>
            <a:r>
              <a:rPr lang="en-US" sz="2400" dirty="0"/>
              <a:t>	</a:t>
            </a:r>
            <a:r>
              <a:rPr lang="en-US" sz="2400" dirty="0" smtClean="0"/>
              <a:t>2. Cognitive Interventions</a:t>
            </a:r>
          </a:p>
          <a:p>
            <a:endParaRPr lang="en-US" sz="2400" dirty="0"/>
          </a:p>
          <a:p>
            <a:r>
              <a:rPr lang="en-US" sz="2400" dirty="0" smtClean="0"/>
              <a:t>Cognitive Restructuring “gets to the root of the problem” by identifying common self-centered and irrational beliefs.</a:t>
            </a:r>
          </a:p>
          <a:p>
            <a:endParaRPr lang="en-US" sz="2400" dirty="0" smtClean="0"/>
          </a:p>
          <a:p>
            <a:r>
              <a:rPr lang="en-US" sz="2400" dirty="0" smtClean="0"/>
              <a:t>Thinking Report is part of Cognitive Restructuring</a:t>
            </a:r>
          </a:p>
          <a:p>
            <a:endParaRPr lang="en-US" sz="2400" dirty="0"/>
          </a:p>
          <a:p>
            <a:pPr marL="342905" indent="-342905">
              <a:buFont typeface="Wingdings" pitchFamily="2" charset="2"/>
              <a:buChar char="v"/>
            </a:pPr>
            <a:endParaRPr lang="en-US" sz="2000" dirty="0"/>
          </a:p>
          <a:p>
            <a:endParaRPr lang="en-US" sz="2000" dirty="0"/>
          </a:p>
          <a:p>
            <a:endParaRPr lang="en-US" sz="2000" dirty="0"/>
          </a:p>
        </p:txBody>
      </p:sp>
    </p:spTree>
    <p:extLst>
      <p:ext uri="{BB962C8B-B14F-4D97-AF65-F5344CB8AC3E}">
        <p14:creationId xmlns:p14="http://schemas.microsoft.com/office/powerpoint/2010/main" val="8525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981387D-D8B3-3C47-B64C-76A9DD30AC8F}"/>
              </a:ext>
            </a:extLst>
          </p:cNvPr>
          <p:cNvSpPr txBox="1"/>
          <p:nvPr/>
        </p:nvSpPr>
        <p:spPr>
          <a:xfrm>
            <a:off x="1828801" y="609600"/>
            <a:ext cx="8925339" cy="5509200"/>
          </a:xfrm>
          <a:prstGeom prst="rect">
            <a:avLst/>
          </a:prstGeom>
          <a:noFill/>
        </p:spPr>
        <p:txBody>
          <a:bodyPr wrap="square">
            <a:spAutoFit/>
          </a:bodyPr>
          <a:lstStyle/>
          <a:p>
            <a:r>
              <a:rPr lang="en-US" sz="2800" b="1" dirty="0"/>
              <a:t>Thinking Report</a:t>
            </a:r>
            <a:r>
              <a:rPr lang="en-US" sz="4400" b="1" dirty="0"/>
              <a:t>		</a:t>
            </a:r>
          </a:p>
          <a:p>
            <a:r>
              <a:rPr lang="en-US" sz="2400" dirty="0"/>
              <a:t>(Cognitive Behavior Therapy - Curriculum)</a:t>
            </a:r>
          </a:p>
          <a:p>
            <a:endParaRPr lang="en-US" sz="2000" dirty="0" smtClean="0"/>
          </a:p>
          <a:p>
            <a:r>
              <a:rPr lang="en-US" sz="2400" dirty="0"/>
              <a:t>Thinking Report is used to explore </a:t>
            </a:r>
            <a:r>
              <a:rPr lang="en-US" sz="2400" dirty="0" smtClean="0"/>
              <a:t>how the clients’ maladaptive </a:t>
            </a:r>
            <a:r>
              <a:rPr lang="en-US" sz="2400" dirty="0"/>
              <a:t>or criminal behavior is connected their </a:t>
            </a:r>
            <a:r>
              <a:rPr lang="en-US" sz="2400" dirty="0">
                <a:solidFill>
                  <a:schemeClr val="accent2">
                    <a:lumMod val="75000"/>
                  </a:schemeClr>
                </a:solidFill>
              </a:rPr>
              <a:t>Thoughts, Feelings, and </a:t>
            </a:r>
            <a:r>
              <a:rPr lang="en-US" sz="2400" dirty="0" smtClean="0">
                <a:solidFill>
                  <a:schemeClr val="accent2">
                    <a:lumMod val="75000"/>
                  </a:schemeClr>
                </a:solidFill>
              </a:rPr>
              <a:t>Beliefs</a:t>
            </a:r>
          </a:p>
          <a:p>
            <a:endParaRPr lang="en-US" sz="2400" dirty="0">
              <a:solidFill>
                <a:schemeClr val="accent2">
                  <a:lumMod val="75000"/>
                </a:schemeClr>
              </a:solidFill>
            </a:endParaRPr>
          </a:p>
          <a:p>
            <a:endParaRPr lang="en-US" sz="2400" dirty="0">
              <a:solidFill>
                <a:schemeClr val="accent2">
                  <a:lumMod val="75000"/>
                </a:schemeClr>
              </a:solidFill>
            </a:endParaRPr>
          </a:p>
          <a:p>
            <a:r>
              <a:rPr lang="en-US" sz="2400" dirty="0" smtClean="0">
                <a:solidFill>
                  <a:schemeClr val="accent2">
                    <a:lumMod val="75000"/>
                  </a:schemeClr>
                </a:solidFill>
              </a:rPr>
              <a:t>When a client displays criminal patterns, pull out a blank thinking report and explore the event in more depth with the intention of having the client gain insight as to how the event is connected to thoughts, feelings, beliefs, and outcomes. </a:t>
            </a:r>
            <a:endParaRPr lang="en-US" sz="2400" dirty="0"/>
          </a:p>
          <a:p>
            <a:endParaRPr lang="en-US" sz="3200" dirty="0"/>
          </a:p>
          <a:p>
            <a:endParaRPr lang="en-US" sz="2000" dirty="0"/>
          </a:p>
          <a:p>
            <a:endParaRPr lang="en-US" sz="2000" dirty="0"/>
          </a:p>
        </p:txBody>
      </p:sp>
    </p:spTree>
    <p:extLst>
      <p:ext uri="{BB962C8B-B14F-4D97-AF65-F5344CB8AC3E}">
        <p14:creationId xmlns:p14="http://schemas.microsoft.com/office/powerpoint/2010/main" val="38077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128B6F20-F637-C441-9DDE-77C82933617F}"/>
              </a:ext>
            </a:extLst>
          </p:cNvPr>
          <p:cNvSpPr txBox="1"/>
          <p:nvPr/>
        </p:nvSpPr>
        <p:spPr>
          <a:xfrm>
            <a:off x="1066800" y="1782395"/>
            <a:ext cx="10677939" cy="4031873"/>
          </a:xfrm>
          <a:prstGeom prst="rect">
            <a:avLst/>
          </a:prstGeom>
          <a:noFill/>
        </p:spPr>
        <p:txBody>
          <a:bodyPr wrap="square">
            <a:spAutoFit/>
          </a:bodyPr>
          <a:lstStyle/>
          <a:p>
            <a:pPr algn="ctr"/>
            <a:r>
              <a:rPr lang="en-US" sz="4400" dirty="0" smtClean="0"/>
              <a:t>Video: Thinking Report </a:t>
            </a:r>
            <a:endParaRPr lang="en-US" sz="2400" dirty="0"/>
          </a:p>
          <a:p>
            <a:pPr algn="ctr"/>
            <a:r>
              <a:rPr lang="en-US" sz="3600" dirty="0" smtClean="0"/>
              <a:t> </a:t>
            </a:r>
          </a:p>
          <a:p>
            <a:pPr algn="ctr"/>
            <a:r>
              <a:rPr lang="en-US" sz="3600" dirty="0">
                <a:hlinkClick r:id="rId4"/>
              </a:rPr>
              <a:t>https://</a:t>
            </a:r>
            <a:r>
              <a:rPr lang="en-US" sz="3600" dirty="0" smtClean="0">
                <a:hlinkClick r:id="rId4"/>
              </a:rPr>
              <a:t>youtu.be/p4lO4t4lDBk</a:t>
            </a:r>
            <a:endParaRPr lang="en-US" sz="3600" dirty="0" smtClean="0"/>
          </a:p>
          <a:p>
            <a:pPr algn="ctr"/>
            <a:endParaRPr lang="en-US" sz="3600" dirty="0"/>
          </a:p>
          <a:p>
            <a:endParaRPr lang="en-US" sz="3600" dirty="0"/>
          </a:p>
          <a:p>
            <a:pPr algn="ctr"/>
            <a:r>
              <a:rPr lang="en-US" sz="3600" dirty="0"/>
              <a:t> </a:t>
            </a:r>
          </a:p>
          <a:p>
            <a:endParaRPr lang="en-US" sz="3200" dirty="0"/>
          </a:p>
        </p:txBody>
      </p:sp>
    </p:spTree>
    <p:extLst>
      <p:ext uri="{BB962C8B-B14F-4D97-AF65-F5344CB8AC3E}">
        <p14:creationId xmlns:p14="http://schemas.microsoft.com/office/powerpoint/2010/main" val="11351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ssion CoP 1" id="{FBE2BDD4-D581-9445-AC5C-0174A650CCA0}" vid="{DCCF822F-045A-744F-9B5E-DF39180D7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15883</TotalTime>
  <Words>37</Words>
  <Application>Microsoft Office PowerPoint</Application>
  <PresentationFormat>Widescreen</PresentationFormat>
  <Paragraphs>35</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Montserrat</vt:lpstr>
      <vt:lpstr>Montserrat Light</vt:lpstr>
      <vt:lpstr>Museo Slab 500</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Bogue</dc:creator>
  <cp:lastModifiedBy>Vincent Borja</cp:lastModifiedBy>
  <cp:revision>236</cp:revision>
  <dcterms:created xsi:type="dcterms:W3CDTF">2021-06-14T23:00:25Z</dcterms:created>
  <dcterms:modified xsi:type="dcterms:W3CDTF">2022-12-16T21:57:15Z</dcterms:modified>
</cp:coreProperties>
</file>