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97" r:id="rId2"/>
    <p:sldId id="273" r:id="rId3"/>
    <p:sldId id="301" r:id="rId4"/>
    <p:sldId id="30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672" userDrawn="1">
          <p15:clr>
            <a:srgbClr val="A4A3A4"/>
          </p15:clr>
        </p15:guide>
        <p15:guide id="3" pos="7008" userDrawn="1">
          <p15:clr>
            <a:srgbClr val="A4A3A4"/>
          </p15:clr>
        </p15:guide>
        <p15:guide id="4" orient="horz" pos="432" userDrawn="1">
          <p15:clr>
            <a:srgbClr val="A4A3A4"/>
          </p15:clr>
        </p15:guide>
        <p15:guide id="5" orient="horz" pos="3888" userDrawn="1">
          <p15:clr>
            <a:srgbClr val="A4A3A4"/>
          </p15:clr>
        </p15:guide>
        <p15:guide id="6" pos="1248" userDrawn="1">
          <p15:clr>
            <a:srgbClr val="A4A3A4"/>
          </p15:clr>
        </p15:guide>
        <p15:guide id="7" pos="643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iel Radack Krassner" initials="ARK"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A900"/>
    <a:srgbClr val="624B78"/>
    <a:srgbClr val="2F3E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26" autoAdjust="0"/>
    <p:restoredTop sz="95588" autoAdjust="0"/>
  </p:normalViewPr>
  <p:slideViewPr>
    <p:cSldViewPr>
      <p:cViewPr varScale="1">
        <p:scale>
          <a:sx n="109" d="100"/>
          <a:sy n="109" d="100"/>
        </p:scale>
        <p:origin x="378" y="102"/>
      </p:cViewPr>
      <p:guideLst>
        <p:guide orient="horz" pos="2160"/>
        <p:guide pos="672"/>
        <p:guide pos="7008"/>
        <p:guide orient="horz" pos="432"/>
        <p:guide orient="horz" pos="3888"/>
        <p:guide pos="1248"/>
        <p:guide pos="6432"/>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4C87F3-56DE-40DF-B2DE-0322DB872BDF}" type="datetimeFigureOut">
              <a:rPr lang="en-US" smtClean="0"/>
              <a:pPr/>
              <a:t>11/7/2022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7F81C1-41F7-412C-A707-5E716071D1D8}" type="slidenum">
              <a:rPr lang="en-US" smtClean="0"/>
              <a:pPr/>
              <a:t>‹#›</a:t>
            </a:fld>
            <a:endParaRPr lang="en-US"/>
          </a:p>
        </p:txBody>
      </p:sp>
    </p:spTree>
    <p:extLst>
      <p:ext uri="{BB962C8B-B14F-4D97-AF65-F5344CB8AC3E}">
        <p14:creationId xmlns:p14="http://schemas.microsoft.com/office/powerpoint/2010/main" val="553865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7F81C1-41F7-412C-A707-5E716071D1D8}" type="slidenum">
              <a:rPr lang="en-US" smtClean="0"/>
              <a:pPr/>
              <a:t>1</a:t>
            </a:fld>
            <a:endParaRPr lang="en-US"/>
          </a:p>
        </p:txBody>
      </p:sp>
    </p:spTree>
    <p:extLst>
      <p:ext uri="{BB962C8B-B14F-4D97-AF65-F5344CB8AC3E}">
        <p14:creationId xmlns:p14="http://schemas.microsoft.com/office/powerpoint/2010/main" val="432172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E77F81C1-41F7-412C-A707-5E716071D1D8}" type="slidenum">
              <a:rPr lang="en-US" smtClean="0"/>
              <a:pPr/>
              <a:t>2</a:t>
            </a:fld>
            <a:endParaRPr lang="en-US"/>
          </a:p>
        </p:txBody>
      </p:sp>
    </p:spTree>
    <p:extLst>
      <p:ext uri="{BB962C8B-B14F-4D97-AF65-F5344CB8AC3E}">
        <p14:creationId xmlns:p14="http://schemas.microsoft.com/office/powerpoint/2010/main" val="2397409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7F81C1-41F7-412C-A707-5E716071D1D8}" type="slidenum">
              <a:rPr lang="en-US" smtClean="0"/>
              <a:pPr/>
              <a:t>3</a:t>
            </a:fld>
            <a:endParaRPr lang="en-US"/>
          </a:p>
        </p:txBody>
      </p:sp>
    </p:spTree>
    <p:extLst>
      <p:ext uri="{BB962C8B-B14F-4D97-AF65-F5344CB8AC3E}">
        <p14:creationId xmlns:p14="http://schemas.microsoft.com/office/powerpoint/2010/main" val="2042042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7F81C1-41F7-412C-A707-5E716071D1D8}" type="slidenum">
              <a:rPr lang="en-US" smtClean="0"/>
              <a:pPr/>
              <a:t>4</a:t>
            </a:fld>
            <a:endParaRPr lang="en-US"/>
          </a:p>
        </p:txBody>
      </p:sp>
    </p:spTree>
    <p:extLst>
      <p:ext uri="{BB962C8B-B14F-4D97-AF65-F5344CB8AC3E}">
        <p14:creationId xmlns:p14="http://schemas.microsoft.com/office/powerpoint/2010/main" val="586062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55DA062-A7B5-4C6B-922D-06C22C868117}"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2E771-94B6-452B-885D-A84ED633EA67}" type="slidenum">
              <a:rPr lang="en-US" smtClean="0"/>
              <a:pPr/>
              <a:t>‹#›</a:t>
            </a:fld>
            <a:endParaRPr lang="en-US"/>
          </a:p>
        </p:txBody>
      </p:sp>
    </p:spTree>
    <p:extLst>
      <p:ext uri="{BB962C8B-B14F-4D97-AF65-F5344CB8AC3E}">
        <p14:creationId xmlns:p14="http://schemas.microsoft.com/office/powerpoint/2010/main" val="1057422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5DA062-A7B5-4C6B-922D-06C22C868117}"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2E771-94B6-452B-885D-A84ED633EA67}" type="slidenum">
              <a:rPr lang="en-US" smtClean="0"/>
              <a:pPr/>
              <a:t>‹#›</a:t>
            </a:fld>
            <a:endParaRPr lang="en-US"/>
          </a:p>
        </p:txBody>
      </p:sp>
    </p:spTree>
    <p:extLst>
      <p:ext uri="{BB962C8B-B14F-4D97-AF65-F5344CB8AC3E}">
        <p14:creationId xmlns:p14="http://schemas.microsoft.com/office/powerpoint/2010/main" val="3245877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199"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5DA062-A7B5-4C6B-922D-06C22C868117}"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2E771-94B6-452B-885D-A84ED633EA67}" type="slidenum">
              <a:rPr lang="en-US" smtClean="0"/>
              <a:pPr/>
              <a:t>‹#›</a:t>
            </a:fld>
            <a:endParaRPr lang="en-US"/>
          </a:p>
        </p:txBody>
      </p:sp>
    </p:spTree>
    <p:extLst>
      <p:ext uri="{BB962C8B-B14F-4D97-AF65-F5344CB8AC3E}">
        <p14:creationId xmlns:p14="http://schemas.microsoft.com/office/powerpoint/2010/main" val="1382745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5DA062-A7B5-4C6B-922D-06C22C868117}"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2E771-94B6-452B-885D-A84ED633EA67}" type="slidenum">
              <a:rPr lang="en-US" smtClean="0"/>
              <a:pPr/>
              <a:t>‹#›</a:t>
            </a:fld>
            <a:endParaRPr lang="en-US"/>
          </a:p>
        </p:txBody>
      </p:sp>
    </p:spTree>
    <p:extLst>
      <p:ext uri="{BB962C8B-B14F-4D97-AF65-F5344CB8AC3E}">
        <p14:creationId xmlns:p14="http://schemas.microsoft.com/office/powerpoint/2010/main" val="4151700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0">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5DA062-A7B5-4C6B-922D-06C22C868117}"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2E771-94B6-452B-885D-A84ED633EA67}" type="slidenum">
              <a:rPr lang="en-US" smtClean="0"/>
              <a:pPr/>
              <a:t>‹#›</a:t>
            </a:fld>
            <a:endParaRPr lang="en-US"/>
          </a:p>
        </p:txBody>
      </p:sp>
    </p:spTree>
    <p:extLst>
      <p:ext uri="{BB962C8B-B14F-4D97-AF65-F5344CB8AC3E}">
        <p14:creationId xmlns:p14="http://schemas.microsoft.com/office/powerpoint/2010/main" val="568665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55DA062-A7B5-4C6B-922D-06C22C868117}" type="datetimeFigureOut">
              <a:rPr lang="en-US" smtClean="0"/>
              <a:pPr/>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12E771-94B6-452B-885D-A84ED633EA67}" type="slidenum">
              <a:rPr lang="en-US" smtClean="0"/>
              <a:pPr/>
              <a:t>‹#›</a:t>
            </a:fld>
            <a:endParaRPr lang="en-US"/>
          </a:p>
        </p:txBody>
      </p:sp>
    </p:spTree>
    <p:extLst>
      <p:ext uri="{BB962C8B-B14F-4D97-AF65-F5344CB8AC3E}">
        <p14:creationId xmlns:p14="http://schemas.microsoft.com/office/powerpoint/2010/main" val="1531594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6"/>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2" y="2505076"/>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55DA062-A7B5-4C6B-922D-06C22C868117}" type="datetimeFigureOut">
              <a:rPr lang="en-US" smtClean="0"/>
              <a:pPr/>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12E771-94B6-452B-885D-A84ED633EA67}" type="slidenum">
              <a:rPr lang="en-US" smtClean="0"/>
              <a:pPr/>
              <a:t>‹#›</a:t>
            </a:fld>
            <a:endParaRPr lang="en-US"/>
          </a:p>
        </p:txBody>
      </p:sp>
    </p:spTree>
    <p:extLst>
      <p:ext uri="{BB962C8B-B14F-4D97-AF65-F5344CB8AC3E}">
        <p14:creationId xmlns:p14="http://schemas.microsoft.com/office/powerpoint/2010/main" val="2249357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5DA062-A7B5-4C6B-922D-06C22C868117}" type="datetimeFigureOut">
              <a:rPr lang="en-US" smtClean="0"/>
              <a:pPr/>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12E771-94B6-452B-885D-A84ED633EA67}" type="slidenum">
              <a:rPr lang="en-US" smtClean="0"/>
              <a:pPr/>
              <a:t>‹#›</a:t>
            </a:fld>
            <a:endParaRPr lang="en-US"/>
          </a:p>
        </p:txBody>
      </p:sp>
    </p:spTree>
    <p:extLst>
      <p:ext uri="{BB962C8B-B14F-4D97-AF65-F5344CB8AC3E}">
        <p14:creationId xmlns:p14="http://schemas.microsoft.com/office/powerpoint/2010/main" val="291417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DA062-A7B5-4C6B-922D-06C22C868117}" type="datetimeFigureOut">
              <a:rPr lang="en-US" smtClean="0"/>
              <a:pPr/>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12E771-94B6-452B-885D-A84ED633EA67}" type="slidenum">
              <a:rPr lang="en-US" smtClean="0"/>
              <a:pPr/>
              <a:t>‹#›</a:t>
            </a:fld>
            <a:endParaRPr lang="en-US"/>
          </a:p>
        </p:txBody>
      </p:sp>
    </p:spTree>
    <p:extLst>
      <p:ext uri="{BB962C8B-B14F-4D97-AF65-F5344CB8AC3E}">
        <p14:creationId xmlns:p14="http://schemas.microsoft.com/office/powerpoint/2010/main" val="1976339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5DA062-A7B5-4C6B-922D-06C22C868117}" type="datetimeFigureOut">
              <a:rPr lang="en-US" smtClean="0"/>
              <a:pPr/>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12E771-94B6-452B-885D-A84ED633EA67}" type="slidenum">
              <a:rPr lang="en-US" smtClean="0"/>
              <a:pPr/>
              <a:t>‹#›</a:t>
            </a:fld>
            <a:endParaRPr lang="en-US"/>
          </a:p>
        </p:txBody>
      </p:sp>
    </p:spTree>
    <p:extLst>
      <p:ext uri="{BB962C8B-B14F-4D97-AF65-F5344CB8AC3E}">
        <p14:creationId xmlns:p14="http://schemas.microsoft.com/office/powerpoint/2010/main" val="3612541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US"/>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5DA062-A7B5-4C6B-922D-06C22C868117}" type="datetimeFigureOut">
              <a:rPr lang="en-US" smtClean="0"/>
              <a:pPr/>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12E771-94B6-452B-885D-A84ED633EA67}" type="slidenum">
              <a:rPr lang="en-US" smtClean="0"/>
              <a:pPr/>
              <a:t>‹#›</a:t>
            </a:fld>
            <a:endParaRPr lang="en-US"/>
          </a:p>
        </p:txBody>
      </p:sp>
    </p:spTree>
    <p:extLst>
      <p:ext uri="{BB962C8B-B14F-4D97-AF65-F5344CB8AC3E}">
        <p14:creationId xmlns:p14="http://schemas.microsoft.com/office/powerpoint/2010/main" val="1165914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5DA062-A7B5-4C6B-922D-06C22C868117}" type="datetimeFigureOut">
              <a:rPr lang="en-US" smtClean="0"/>
              <a:pPr/>
              <a:t>11/7/2022</a:t>
            </a:fld>
            <a:endParaRPr lang="en-US"/>
          </a:p>
        </p:txBody>
      </p:sp>
      <p:sp>
        <p:nvSpPr>
          <p:cNvPr id="5" name="Footer Placeholder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12E771-94B6-452B-885D-A84ED633EA67}" type="slidenum">
              <a:rPr lang="en-US" smtClean="0"/>
              <a:pPr/>
              <a:t>‹#›</a:t>
            </a:fld>
            <a:endParaRPr lang="en-US"/>
          </a:p>
        </p:txBody>
      </p:sp>
    </p:spTree>
    <p:extLst>
      <p:ext uri="{BB962C8B-B14F-4D97-AF65-F5344CB8AC3E}">
        <p14:creationId xmlns:p14="http://schemas.microsoft.com/office/powerpoint/2010/main" val="499532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3" indent="-228603" algn="l" defTabSz="91441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youtu.be/TYiyM40WMy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19BC9FA-9E0D-334D-A0D9-B240703795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03744" y="5080939"/>
            <a:ext cx="2073657" cy="606925"/>
          </a:xfrm>
          <a:prstGeom prst="rect">
            <a:avLst/>
          </a:prstGeom>
        </p:spPr>
      </p:pic>
      <p:pic>
        <p:nvPicPr>
          <p:cNvPr id="3" name="Picture 2">
            <a:extLst>
              <a:ext uri="{FF2B5EF4-FFF2-40B4-BE49-F238E27FC236}">
                <a16:creationId xmlns:a16="http://schemas.microsoft.com/office/drawing/2014/main" id="{9FB7F034-82DF-9E48-BE97-A8C22A00E9B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6800" y="685800"/>
            <a:ext cx="2288519" cy="2557757"/>
          </a:xfrm>
          <a:prstGeom prst="rect">
            <a:avLst/>
          </a:prstGeom>
        </p:spPr>
      </p:pic>
      <p:sp>
        <p:nvSpPr>
          <p:cNvPr id="4" name="TextBox 3">
            <a:extLst>
              <a:ext uri="{FF2B5EF4-FFF2-40B4-BE49-F238E27FC236}">
                <a16:creationId xmlns:a16="http://schemas.microsoft.com/office/drawing/2014/main" id="{8AE9CC2E-A1A4-0E41-9952-C8F9DC2BDA6B}"/>
              </a:ext>
            </a:extLst>
          </p:cNvPr>
          <p:cNvSpPr txBox="1"/>
          <p:nvPr/>
        </p:nvSpPr>
        <p:spPr>
          <a:xfrm>
            <a:off x="3842590" y="727465"/>
            <a:ext cx="7263561" cy="2308324"/>
          </a:xfrm>
          <a:prstGeom prst="rect">
            <a:avLst/>
          </a:prstGeom>
          <a:noFill/>
        </p:spPr>
        <p:txBody>
          <a:bodyPr wrap="square" rtlCol="0">
            <a:spAutoFit/>
          </a:bodyPr>
          <a:lstStyle/>
          <a:p>
            <a:r>
              <a:rPr lang="en-US" sz="4800" dirty="0">
                <a:solidFill>
                  <a:schemeClr val="bg1"/>
                </a:solidFill>
                <a:latin typeface="Montserrat" panose="02000505000000020004" pitchFamily="2" charset="77"/>
              </a:rPr>
              <a:t>October 2022 EBP Tip of the Month: </a:t>
            </a:r>
            <a:r>
              <a:rPr lang="en-US" sz="4800" dirty="0">
                <a:solidFill>
                  <a:schemeClr val="accent2">
                    <a:lumMod val="75000"/>
                  </a:schemeClr>
                </a:solidFill>
                <a:latin typeface="Montserrat" panose="02000505000000020004" pitchFamily="2" charset="77"/>
              </a:rPr>
              <a:t>Dialogue</a:t>
            </a:r>
          </a:p>
        </p:txBody>
      </p:sp>
      <p:sp>
        <p:nvSpPr>
          <p:cNvPr id="5" name="TextBox 4">
            <a:extLst>
              <a:ext uri="{FF2B5EF4-FFF2-40B4-BE49-F238E27FC236}">
                <a16:creationId xmlns:a16="http://schemas.microsoft.com/office/drawing/2014/main" id="{9A081D4D-1A9D-AC41-BF24-872D47665DFE}"/>
              </a:ext>
            </a:extLst>
          </p:cNvPr>
          <p:cNvSpPr txBox="1"/>
          <p:nvPr/>
        </p:nvSpPr>
        <p:spPr>
          <a:xfrm>
            <a:off x="3505200" y="3109013"/>
            <a:ext cx="7263561" cy="1200329"/>
          </a:xfrm>
          <a:prstGeom prst="rect">
            <a:avLst/>
          </a:prstGeom>
          <a:noFill/>
        </p:spPr>
        <p:txBody>
          <a:bodyPr wrap="square" rtlCol="0">
            <a:spAutoFit/>
          </a:bodyPr>
          <a:lstStyle/>
          <a:p>
            <a:r>
              <a:rPr lang="en-US" sz="3600" dirty="0">
                <a:solidFill>
                  <a:schemeClr val="accent2">
                    <a:lumMod val="75000"/>
                  </a:schemeClr>
                </a:solidFill>
                <a:latin typeface="Montserrat" panose="02000505000000020004" pitchFamily="2" charset="77"/>
              </a:rPr>
              <a:t>Overview – Definition, Components, and Value</a:t>
            </a:r>
          </a:p>
        </p:txBody>
      </p:sp>
      <p:sp>
        <p:nvSpPr>
          <p:cNvPr id="6" name="TextBox 5">
            <a:extLst>
              <a:ext uri="{FF2B5EF4-FFF2-40B4-BE49-F238E27FC236}">
                <a16:creationId xmlns:a16="http://schemas.microsoft.com/office/drawing/2014/main" id="{255BD284-635E-F941-AEAA-8255D64661E5}"/>
              </a:ext>
            </a:extLst>
          </p:cNvPr>
          <p:cNvSpPr txBox="1"/>
          <p:nvPr/>
        </p:nvSpPr>
        <p:spPr>
          <a:xfrm>
            <a:off x="1245020" y="5222558"/>
            <a:ext cx="2031580" cy="338554"/>
          </a:xfrm>
          <a:prstGeom prst="rect">
            <a:avLst/>
          </a:prstGeom>
          <a:noFill/>
        </p:spPr>
        <p:txBody>
          <a:bodyPr wrap="square" rtlCol="0">
            <a:spAutoFit/>
          </a:bodyPr>
          <a:lstStyle/>
          <a:p>
            <a:pPr algn="r"/>
            <a:r>
              <a:rPr lang="en-US" sz="1600" dirty="0">
                <a:solidFill>
                  <a:srgbClr val="2F3E47"/>
                </a:solidFill>
                <a:latin typeface="Montserrat Light" pitchFamily="2" charset="77"/>
              </a:rPr>
              <a:t>Brought to you by</a:t>
            </a:r>
          </a:p>
        </p:txBody>
      </p:sp>
      <p:sp>
        <p:nvSpPr>
          <p:cNvPr id="9" name="TextBox 8">
            <a:extLst>
              <a:ext uri="{FF2B5EF4-FFF2-40B4-BE49-F238E27FC236}">
                <a16:creationId xmlns:a16="http://schemas.microsoft.com/office/drawing/2014/main" id="{227DA0D7-8B08-2A4A-8B21-6B76A7BE8AB6}"/>
              </a:ext>
            </a:extLst>
          </p:cNvPr>
          <p:cNvSpPr txBox="1"/>
          <p:nvPr/>
        </p:nvSpPr>
        <p:spPr>
          <a:xfrm>
            <a:off x="3708399" y="5068669"/>
            <a:ext cx="1341070" cy="646331"/>
          </a:xfrm>
          <a:prstGeom prst="rect">
            <a:avLst/>
          </a:prstGeom>
          <a:noFill/>
        </p:spPr>
        <p:txBody>
          <a:bodyPr wrap="square" rtlCol="0">
            <a:spAutoFit/>
          </a:bodyPr>
          <a:lstStyle/>
          <a:p>
            <a:pPr algn="r"/>
            <a:r>
              <a:rPr lang="en-US" sz="3600" b="1" dirty="0">
                <a:solidFill>
                  <a:srgbClr val="2F3E47"/>
                </a:solidFill>
                <a:latin typeface="Museo Slab 500" panose="02000000000000000000" pitchFamily="2" charset="77"/>
              </a:rPr>
              <a:t>ICIS</a:t>
            </a:r>
          </a:p>
        </p:txBody>
      </p:sp>
      <p:cxnSp>
        <p:nvCxnSpPr>
          <p:cNvPr id="11" name="Straight Connector 10">
            <a:extLst>
              <a:ext uri="{FF2B5EF4-FFF2-40B4-BE49-F238E27FC236}">
                <a16:creationId xmlns:a16="http://schemas.microsoft.com/office/drawing/2014/main" id="{6E51C353-3002-A245-A9CA-E4110340ADF4}"/>
              </a:ext>
            </a:extLst>
          </p:cNvPr>
          <p:cNvCxnSpPr/>
          <p:nvPr/>
        </p:nvCxnSpPr>
        <p:spPr>
          <a:xfrm>
            <a:off x="7189037" y="5027312"/>
            <a:ext cx="0" cy="687689"/>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CA1FC99-716F-864D-ABE2-005233C23A95}"/>
              </a:ext>
            </a:extLst>
          </p:cNvPr>
          <p:cNvSpPr txBox="1"/>
          <p:nvPr/>
        </p:nvSpPr>
        <p:spPr>
          <a:xfrm>
            <a:off x="4927599" y="5141893"/>
            <a:ext cx="1981200" cy="461665"/>
          </a:xfrm>
          <a:prstGeom prst="rect">
            <a:avLst/>
          </a:prstGeom>
          <a:noFill/>
        </p:spPr>
        <p:txBody>
          <a:bodyPr wrap="square" rtlCol="0">
            <a:spAutoFit/>
          </a:bodyPr>
          <a:lstStyle/>
          <a:p>
            <a:r>
              <a:rPr lang="en-US" sz="1200" dirty="0">
                <a:solidFill>
                  <a:srgbClr val="2F3E47"/>
                </a:solidFill>
                <a:latin typeface="Montserrat Light" pitchFamily="2" charset="77"/>
              </a:rPr>
              <a:t>Interagency Council on Intermediate Sanctions</a:t>
            </a:r>
          </a:p>
        </p:txBody>
      </p:sp>
    </p:spTree>
    <p:extLst>
      <p:ext uri="{BB962C8B-B14F-4D97-AF65-F5344CB8AC3E}">
        <p14:creationId xmlns:p14="http://schemas.microsoft.com/office/powerpoint/2010/main" val="469662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EAC8E1E-70C6-C44B-BE63-1FAD642AFB68}"/>
              </a:ext>
            </a:extLst>
          </p:cNvPr>
          <p:cNvSpPr txBox="1">
            <a:spLocks/>
          </p:cNvSpPr>
          <p:nvPr/>
        </p:nvSpPr>
        <p:spPr>
          <a:xfrm>
            <a:off x="1066800" y="880956"/>
            <a:ext cx="10058400" cy="376724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Calibri" panose="020F0502020204030204" pitchFamily="34" charset="0"/>
                <a:cs typeface="Calibri" panose="020F0502020204030204" pitchFamily="34" charset="0"/>
              </a:rPr>
              <a:t>The Difference Between Discussion and Dialogue</a:t>
            </a:r>
          </a:p>
          <a:p>
            <a:endParaRPr lang="en-US" sz="2000" dirty="0">
              <a:solidFill>
                <a:schemeClr val="bg1"/>
              </a:solidFill>
              <a:latin typeface="Calibri" panose="020F0502020204030204" pitchFamily="34" charset="0"/>
              <a:cs typeface="Calibri" panose="020F0502020204030204" pitchFamily="34" charset="0"/>
            </a:endParaRPr>
          </a:p>
          <a:p>
            <a:r>
              <a:rPr lang="en-US" sz="3200" dirty="0">
                <a:solidFill>
                  <a:schemeClr val="bg1"/>
                </a:solidFill>
                <a:latin typeface="Calibri" panose="020F0502020204030204" pitchFamily="34" charset="0"/>
                <a:cs typeface="Calibri" panose="020F0502020204030204" pitchFamily="34" charset="0"/>
              </a:rPr>
              <a:t>In following video, Brad (J-SAT) gives an overview on the differences between Discussion and Dialogue. He goes in depth in the practice of Dialogue and how it may be the superior form of communication especially within a team.</a:t>
            </a:r>
          </a:p>
          <a:p>
            <a:pPr algn="ctr"/>
            <a:endParaRPr lang="en-US" dirty="0">
              <a:solidFill>
                <a:schemeClr val="bg1"/>
              </a:solidFill>
              <a:latin typeface="Calibri" panose="020F0502020204030204" pitchFamily="34" charset="0"/>
              <a:cs typeface="Calibri" panose="020F0502020204030204" pitchFamily="34" charset="0"/>
            </a:endParaRPr>
          </a:p>
          <a:p>
            <a:pPr algn="ctr"/>
            <a:endParaRPr lang="en-US" dirty="0">
              <a:solidFill>
                <a:schemeClr val="bg1"/>
              </a:solidFill>
              <a:latin typeface="Calibri" panose="020F0502020204030204" pitchFamily="34" charset="0"/>
              <a:cs typeface="Calibri" panose="020F0502020204030204" pitchFamily="34" charset="0"/>
            </a:endParaRPr>
          </a:p>
        </p:txBody>
      </p:sp>
      <p:sp>
        <p:nvSpPr>
          <p:cNvPr id="6" name="Content Placeholder 2">
            <a:extLst>
              <a:ext uri="{FF2B5EF4-FFF2-40B4-BE49-F238E27FC236}">
                <a16:creationId xmlns:a16="http://schemas.microsoft.com/office/drawing/2014/main" id="{0DA9C665-9662-F448-8886-C2EC1C9EBCA0}"/>
              </a:ext>
            </a:extLst>
          </p:cNvPr>
          <p:cNvSpPr txBox="1">
            <a:spLocks/>
          </p:cNvSpPr>
          <p:nvPr/>
        </p:nvSpPr>
        <p:spPr>
          <a:xfrm>
            <a:off x="1600200" y="1713820"/>
            <a:ext cx="10058400" cy="209583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3200" dirty="0">
              <a:solidFill>
                <a:schemeClr val="bg1"/>
              </a:solidFill>
            </a:endParaRPr>
          </a:p>
        </p:txBody>
      </p:sp>
    </p:spTree>
    <p:extLst>
      <p:ext uri="{BB962C8B-B14F-4D97-AF65-F5344CB8AC3E}">
        <p14:creationId xmlns:p14="http://schemas.microsoft.com/office/powerpoint/2010/main" val="334715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128B6F20-F637-C441-9DDE-77C82933617F}"/>
              </a:ext>
            </a:extLst>
          </p:cNvPr>
          <p:cNvSpPr txBox="1"/>
          <p:nvPr/>
        </p:nvSpPr>
        <p:spPr>
          <a:xfrm>
            <a:off x="1066800" y="1782395"/>
            <a:ext cx="10677939" cy="6678751"/>
          </a:xfrm>
          <a:prstGeom prst="rect">
            <a:avLst/>
          </a:prstGeom>
          <a:noFill/>
        </p:spPr>
        <p:txBody>
          <a:bodyPr wrap="square">
            <a:spAutoFit/>
          </a:bodyPr>
          <a:lstStyle/>
          <a:p>
            <a:pPr algn="ctr"/>
            <a:r>
              <a:rPr lang="en-US" sz="4400" dirty="0"/>
              <a:t>Video: Dialogue Introduction</a:t>
            </a:r>
          </a:p>
          <a:p>
            <a:pPr algn="ctr"/>
            <a:endParaRPr lang="en-US" sz="4400" dirty="0"/>
          </a:p>
          <a:p>
            <a:pPr algn="ctr"/>
            <a:r>
              <a:rPr lang="en-US" sz="2800" dirty="0">
                <a:hlinkClick r:id="rId4"/>
              </a:rPr>
              <a:t>https://youtu.be/TYiyM40WMyE</a:t>
            </a:r>
            <a:endParaRPr lang="en-US" sz="2800" dirty="0"/>
          </a:p>
          <a:p>
            <a:pPr algn="ctr"/>
            <a:endParaRPr lang="en-US" sz="4400" dirty="0"/>
          </a:p>
          <a:p>
            <a:pPr algn="ctr"/>
            <a:endParaRPr lang="en-US" sz="4400" dirty="0"/>
          </a:p>
          <a:p>
            <a:pPr algn="ctr"/>
            <a:endParaRPr lang="en-US" sz="4400" dirty="0"/>
          </a:p>
          <a:p>
            <a:pPr algn="ctr"/>
            <a:endParaRPr lang="en-US" sz="4400" dirty="0"/>
          </a:p>
          <a:p>
            <a:pPr algn="ctr"/>
            <a:endParaRPr lang="en-US" sz="2800" dirty="0"/>
          </a:p>
          <a:p>
            <a:endParaRPr lang="en-US" sz="2400" dirty="0"/>
          </a:p>
          <a:p>
            <a:pPr algn="ctr"/>
            <a:r>
              <a:rPr lang="en-US" sz="3600" dirty="0"/>
              <a:t> </a:t>
            </a:r>
          </a:p>
          <a:p>
            <a:endParaRPr lang="en-US" sz="3200" dirty="0"/>
          </a:p>
        </p:txBody>
      </p:sp>
    </p:spTree>
    <p:extLst>
      <p:ext uri="{BB962C8B-B14F-4D97-AF65-F5344CB8AC3E}">
        <p14:creationId xmlns:p14="http://schemas.microsoft.com/office/powerpoint/2010/main" val="1135185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128B6F20-F637-C441-9DDE-77C82933617F}"/>
              </a:ext>
            </a:extLst>
          </p:cNvPr>
          <p:cNvSpPr txBox="1"/>
          <p:nvPr/>
        </p:nvSpPr>
        <p:spPr>
          <a:xfrm>
            <a:off x="1066800" y="1782395"/>
            <a:ext cx="10677939" cy="3970318"/>
          </a:xfrm>
          <a:prstGeom prst="rect">
            <a:avLst/>
          </a:prstGeom>
          <a:noFill/>
        </p:spPr>
        <p:txBody>
          <a:bodyPr wrap="square">
            <a:spAutoFit/>
          </a:bodyPr>
          <a:lstStyle/>
          <a:p>
            <a:pPr algn="ctr"/>
            <a:r>
              <a:rPr lang="en-US" sz="2800" dirty="0"/>
              <a:t>"This project was supported by Grant No. 2018-SM-BX-0001awarded by the Bureau of Justice Assistance. The Bureau of Justice Assistance is a component of the Department of Justice's Office of Justice Programs, which also includes the Bureau of Justice Statistics, the National Institute of Justice, the Office of Juvenile Justice and Delinquency Prevention, the Office for Victims of Crime, and the SMART Office. Points of view or opinions in this document are those of the author and do not necessarily represent the official position or policies of the U.S. Department of Justice."</a:t>
            </a:r>
          </a:p>
        </p:txBody>
      </p:sp>
    </p:spTree>
    <p:extLst>
      <p:ext uri="{BB962C8B-B14F-4D97-AF65-F5344CB8AC3E}">
        <p14:creationId xmlns:p14="http://schemas.microsoft.com/office/powerpoint/2010/main" val="2963022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mpassion CoP 1" id="{FBE2BDD4-D581-9445-AC5C-0174A650CCA0}" vid="{DCCF822F-045A-744F-9B5E-DF39180D71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15834</TotalTime>
  <Words>196</Words>
  <Application>Microsoft Office PowerPoint</Application>
  <PresentationFormat>Widescreen</PresentationFormat>
  <Paragraphs>23</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Montserrat</vt:lpstr>
      <vt:lpstr>Montserrat Light</vt:lpstr>
      <vt:lpstr>Museo Slab 500</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 Bogue</dc:creator>
  <cp:lastModifiedBy>Tatsuno, Amy K</cp:lastModifiedBy>
  <cp:revision>228</cp:revision>
  <dcterms:created xsi:type="dcterms:W3CDTF">2021-06-14T23:00:25Z</dcterms:created>
  <dcterms:modified xsi:type="dcterms:W3CDTF">2022-11-08T02:21:18Z</dcterms:modified>
</cp:coreProperties>
</file>