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7" r:id="rId2"/>
    <p:sldId id="273" r:id="rId3"/>
    <p:sldId id="302" r:id="rId4"/>
    <p:sldId id="301" r:id="rId5"/>
    <p:sldId id="29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432" userDrawn="1">
          <p15:clr>
            <a:srgbClr val="A4A3A4"/>
          </p15:clr>
        </p15:guide>
        <p15:guide id="5" orient="horz" pos="3888" userDrawn="1">
          <p15:clr>
            <a:srgbClr val="A4A3A4"/>
          </p15:clr>
        </p15:guide>
        <p15:guide id="6" pos="1248" userDrawn="1">
          <p15:clr>
            <a:srgbClr val="A4A3A4"/>
          </p15:clr>
        </p15:guide>
        <p15:guide id="7"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el Radack Krassner" initials="A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900"/>
    <a:srgbClr val="624B78"/>
    <a:srgbClr val="2F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6" autoAdjust="0"/>
    <p:restoredTop sz="95588" autoAdjust="0"/>
  </p:normalViewPr>
  <p:slideViewPr>
    <p:cSldViewPr>
      <p:cViewPr varScale="1">
        <p:scale>
          <a:sx n="109" d="100"/>
          <a:sy n="109" d="100"/>
        </p:scale>
        <p:origin x="378" y="102"/>
      </p:cViewPr>
      <p:guideLst>
        <p:guide orient="horz" pos="2160"/>
        <p:guide pos="672"/>
        <p:guide pos="7008"/>
        <p:guide orient="horz" pos="432"/>
        <p:guide orient="horz" pos="3888"/>
        <p:guide pos="1248"/>
        <p:guide pos="6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87F3-56DE-40DF-B2DE-0322DB872BDF}" type="datetimeFigureOut">
              <a:rPr lang="en-US" smtClean="0"/>
              <a:pPr/>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81C1-41F7-412C-A707-5E716071D1D8}" type="slidenum">
              <a:rPr lang="en-US" smtClean="0"/>
              <a:pPr/>
              <a:t>‹#›</a:t>
            </a:fld>
            <a:endParaRPr lang="en-US"/>
          </a:p>
        </p:txBody>
      </p:sp>
    </p:spTree>
    <p:extLst>
      <p:ext uri="{BB962C8B-B14F-4D97-AF65-F5344CB8AC3E}">
        <p14:creationId xmlns:p14="http://schemas.microsoft.com/office/powerpoint/2010/main" val="55386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1</a:t>
            </a:fld>
            <a:endParaRPr lang="en-US"/>
          </a:p>
        </p:txBody>
      </p:sp>
    </p:spTree>
    <p:extLst>
      <p:ext uri="{BB962C8B-B14F-4D97-AF65-F5344CB8AC3E}">
        <p14:creationId xmlns:p14="http://schemas.microsoft.com/office/powerpoint/2010/main" val="4321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2</a:t>
            </a:fld>
            <a:endParaRPr lang="en-US"/>
          </a:p>
        </p:txBody>
      </p:sp>
    </p:spTree>
    <p:extLst>
      <p:ext uri="{BB962C8B-B14F-4D97-AF65-F5344CB8AC3E}">
        <p14:creationId xmlns:p14="http://schemas.microsoft.com/office/powerpoint/2010/main" val="239740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3</a:t>
            </a:fld>
            <a:endParaRPr lang="en-US"/>
          </a:p>
        </p:txBody>
      </p:sp>
    </p:spTree>
    <p:extLst>
      <p:ext uri="{BB962C8B-B14F-4D97-AF65-F5344CB8AC3E}">
        <p14:creationId xmlns:p14="http://schemas.microsoft.com/office/powerpoint/2010/main" val="36688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F81C1-41F7-412C-A707-5E716071D1D8}" type="slidenum">
              <a:rPr lang="en-US" smtClean="0"/>
              <a:pPr/>
              <a:t>4</a:t>
            </a:fld>
            <a:endParaRPr lang="en-US"/>
          </a:p>
        </p:txBody>
      </p:sp>
    </p:spTree>
    <p:extLst>
      <p:ext uri="{BB962C8B-B14F-4D97-AF65-F5344CB8AC3E}">
        <p14:creationId xmlns:p14="http://schemas.microsoft.com/office/powerpoint/2010/main" val="204204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77F81C1-41F7-412C-A707-5E716071D1D8}" type="slidenum">
              <a:rPr lang="en-US" smtClean="0"/>
              <a:pPr/>
              <a:t>5</a:t>
            </a:fld>
            <a:endParaRPr lang="en-US"/>
          </a:p>
        </p:txBody>
      </p:sp>
    </p:spTree>
    <p:extLst>
      <p:ext uri="{BB962C8B-B14F-4D97-AF65-F5344CB8AC3E}">
        <p14:creationId xmlns:p14="http://schemas.microsoft.com/office/powerpoint/2010/main" val="46231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5DA062-A7B5-4C6B-922D-06C22C86811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0574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2458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3827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DA062-A7B5-4C6B-922D-06C22C86811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41517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DA062-A7B5-4C6B-922D-06C22C868117}"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5686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5DA062-A7B5-4C6B-922D-06C22C86811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5315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DA062-A7B5-4C6B-922D-06C22C868117}"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2493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5DA062-A7B5-4C6B-922D-06C22C868117}"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29141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DA062-A7B5-4C6B-922D-06C22C868117}"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976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36125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DA062-A7B5-4C6B-922D-06C22C868117}"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2E771-94B6-452B-885D-A84ED633EA67}" type="slidenum">
              <a:rPr lang="en-US" smtClean="0"/>
              <a:pPr/>
              <a:t>‹#›</a:t>
            </a:fld>
            <a:endParaRPr lang="en-US"/>
          </a:p>
        </p:txBody>
      </p:sp>
    </p:spTree>
    <p:extLst>
      <p:ext uri="{BB962C8B-B14F-4D97-AF65-F5344CB8AC3E}">
        <p14:creationId xmlns:p14="http://schemas.microsoft.com/office/powerpoint/2010/main" val="11659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DA062-A7B5-4C6B-922D-06C22C868117}" type="datetimeFigureOut">
              <a:rPr lang="en-US" smtClean="0"/>
              <a:pPr/>
              <a:t>10/4/2022</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2E771-94B6-452B-885D-A84ED633EA67}" type="slidenum">
              <a:rPr lang="en-US" smtClean="0"/>
              <a:pPr/>
              <a:t>‹#›</a:t>
            </a:fld>
            <a:endParaRPr lang="en-US"/>
          </a:p>
        </p:txBody>
      </p:sp>
    </p:spTree>
    <p:extLst>
      <p:ext uri="{BB962C8B-B14F-4D97-AF65-F5344CB8AC3E}">
        <p14:creationId xmlns:p14="http://schemas.microsoft.com/office/powerpoint/2010/main" val="4995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youtu.be/LOZdBDBjS8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9BC9FA-9E0D-334D-A0D9-B24070379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44" y="5080939"/>
            <a:ext cx="2073657" cy="606925"/>
          </a:xfrm>
          <a:prstGeom prst="rect">
            <a:avLst/>
          </a:prstGeom>
        </p:spPr>
      </p:pic>
      <p:pic>
        <p:nvPicPr>
          <p:cNvPr id="3" name="Picture 2">
            <a:extLst>
              <a:ext uri="{FF2B5EF4-FFF2-40B4-BE49-F238E27FC236}">
                <a16:creationId xmlns:a16="http://schemas.microsoft.com/office/drawing/2014/main" id="{9FB7F034-82DF-9E48-BE97-A8C22A00E9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685800"/>
            <a:ext cx="2288519" cy="2557757"/>
          </a:xfrm>
          <a:prstGeom prst="rect">
            <a:avLst/>
          </a:prstGeom>
        </p:spPr>
      </p:pic>
      <p:sp>
        <p:nvSpPr>
          <p:cNvPr id="4" name="TextBox 3">
            <a:extLst>
              <a:ext uri="{FF2B5EF4-FFF2-40B4-BE49-F238E27FC236}">
                <a16:creationId xmlns:a16="http://schemas.microsoft.com/office/drawing/2014/main" id="{8AE9CC2E-A1A4-0E41-9952-C8F9DC2BDA6B}"/>
              </a:ext>
            </a:extLst>
          </p:cNvPr>
          <p:cNvSpPr txBox="1"/>
          <p:nvPr/>
        </p:nvSpPr>
        <p:spPr>
          <a:xfrm>
            <a:off x="3842590" y="727465"/>
            <a:ext cx="7263561" cy="1569660"/>
          </a:xfrm>
          <a:prstGeom prst="rect">
            <a:avLst/>
          </a:prstGeom>
          <a:noFill/>
        </p:spPr>
        <p:txBody>
          <a:bodyPr wrap="square" rtlCol="0">
            <a:spAutoFit/>
          </a:bodyPr>
          <a:lstStyle/>
          <a:p>
            <a:r>
              <a:rPr lang="en-US" sz="4800" dirty="0">
                <a:solidFill>
                  <a:srgbClr val="FF0000"/>
                </a:solidFill>
                <a:latin typeface="Montserrat" panose="02000505000000020004" pitchFamily="2" charset="77"/>
              </a:rPr>
              <a:t>September 2022 EBP Tip of the Month </a:t>
            </a:r>
          </a:p>
        </p:txBody>
      </p:sp>
      <p:sp>
        <p:nvSpPr>
          <p:cNvPr id="5" name="TextBox 4">
            <a:extLst>
              <a:ext uri="{FF2B5EF4-FFF2-40B4-BE49-F238E27FC236}">
                <a16:creationId xmlns:a16="http://schemas.microsoft.com/office/drawing/2014/main" id="{9A081D4D-1A9D-AC41-BF24-872D47665DFE}"/>
              </a:ext>
            </a:extLst>
          </p:cNvPr>
          <p:cNvSpPr txBox="1"/>
          <p:nvPr/>
        </p:nvSpPr>
        <p:spPr>
          <a:xfrm>
            <a:off x="3861640" y="2597227"/>
            <a:ext cx="7263561" cy="1200329"/>
          </a:xfrm>
          <a:prstGeom prst="rect">
            <a:avLst/>
          </a:prstGeom>
          <a:noFill/>
        </p:spPr>
        <p:txBody>
          <a:bodyPr wrap="square" rtlCol="0">
            <a:spAutoFit/>
          </a:bodyPr>
          <a:lstStyle/>
          <a:p>
            <a:r>
              <a:rPr lang="en-US" sz="3600" dirty="0">
                <a:solidFill>
                  <a:schemeClr val="bg1"/>
                </a:solidFill>
                <a:latin typeface="Montserrat" panose="02000505000000020004" pitchFamily="2" charset="77"/>
              </a:rPr>
              <a:t>Antisocial Personality: Challenges in Scoring </a:t>
            </a:r>
          </a:p>
        </p:txBody>
      </p:sp>
      <p:sp>
        <p:nvSpPr>
          <p:cNvPr id="6" name="TextBox 5">
            <a:extLst>
              <a:ext uri="{FF2B5EF4-FFF2-40B4-BE49-F238E27FC236}">
                <a16:creationId xmlns:a16="http://schemas.microsoft.com/office/drawing/2014/main" id="{255BD284-635E-F941-AEAA-8255D64661E5}"/>
              </a:ext>
            </a:extLst>
          </p:cNvPr>
          <p:cNvSpPr txBox="1"/>
          <p:nvPr/>
        </p:nvSpPr>
        <p:spPr>
          <a:xfrm>
            <a:off x="1245020" y="5222558"/>
            <a:ext cx="2031580" cy="338554"/>
          </a:xfrm>
          <a:prstGeom prst="rect">
            <a:avLst/>
          </a:prstGeom>
          <a:noFill/>
        </p:spPr>
        <p:txBody>
          <a:bodyPr wrap="square" rtlCol="0">
            <a:spAutoFit/>
          </a:bodyPr>
          <a:lstStyle/>
          <a:p>
            <a:pPr algn="r"/>
            <a:r>
              <a:rPr lang="en-US" sz="1600" dirty="0">
                <a:solidFill>
                  <a:srgbClr val="2F3E47"/>
                </a:solidFill>
                <a:latin typeface="Montserrat Light" pitchFamily="2" charset="77"/>
              </a:rPr>
              <a:t>Brought to you by</a:t>
            </a:r>
          </a:p>
        </p:txBody>
      </p:sp>
      <p:cxnSp>
        <p:nvCxnSpPr>
          <p:cNvPr id="11" name="Straight Connector 10">
            <a:extLst>
              <a:ext uri="{FF2B5EF4-FFF2-40B4-BE49-F238E27FC236}">
                <a16:creationId xmlns:a16="http://schemas.microsoft.com/office/drawing/2014/main" id="{6E51C353-3002-A245-A9CA-E4110340ADF4}"/>
              </a:ext>
            </a:extLst>
          </p:cNvPr>
          <p:cNvCxnSpPr/>
          <p:nvPr/>
        </p:nvCxnSpPr>
        <p:spPr>
          <a:xfrm>
            <a:off x="7189037" y="5027312"/>
            <a:ext cx="0" cy="68768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A1FC99-716F-864D-ABE2-005233C23A95}"/>
              </a:ext>
            </a:extLst>
          </p:cNvPr>
          <p:cNvSpPr txBox="1"/>
          <p:nvPr/>
        </p:nvSpPr>
        <p:spPr>
          <a:xfrm>
            <a:off x="4648200" y="5141893"/>
            <a:ext cx="2260599" cy="707886"/>
          </a:xfrm>
          <a:prstGeom prst="rect">
            <a:avLst/>
          </a:prstGeom>
          <a:noFill/>
        </p:spPr>
        <p:txBody>
          <a:bodyPr wrap="square" rtlCol="0">
            <a:spAutoFit/>
          </a:bodyPr>
          <a:lstStyle/>
          <a:p>
            <a:r>
              <a:rPr lang="en-US" sz="2000" b="1" dirty="0">
                <a:solidFill>
                  <a:schemeClr val="accent4"/>
                </a:solidFill>
                <a:latin typeface="Montserrat Light" pitchFamily="2" charset="77"/>
              </a:rPr>
              <a:t>Interagency Council on Intermediate Sanctions</a:t>
            </a:r>
          </a:p>
        </p:txBody>
      </p:sp>
    </p:spTree>
    <p:extLst>
      <p:ext uri="{BB962C8B-B14F-4D97-AF65-F5344CB8AC3E}">
        <p14:creationId xmlns:p14="http://schemas.microsoft.com/office/powerpoint/2010/main" val="4696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C8E1E-70C6-C44B-BE63-1FAD642AFB68}"/>
              </a:ext>
            </a:extLst>
          </p:cNvPr>
          <p:cNvSpPr txBox="1">
            <a:spLocks/>
          </p:cNvSpPr>
          <p:nvPr/>
        </p:nvSpPr>
        <p:spPr>
          <a:xfrm>
            <a:off x="1066800" y="533400"/>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Calibri" panose="020F0502020204030204" pitchFamily="34" charset="0"/>
                <a:cs typeface="Calibri" panose="020F0502020204030204" pitchFamily="34" charset="0"/>
              </a:rPr>
              <a:t>Antisocial Personality and Attitude</a:t>
            </a:r>
          </a:p>
        </p:txBody>
      </p:sp>
      <p:sp>
        <p:nvSpPr>
          <p:cNvPr id="6" name="Content Placeholder 2">
            <a:extLst>
              <a:ext uri="{FF2B5EF4-FFF2-40B4-BE49-F238E27FC236}">
                <a16:creationId xmlns:a16="http://schemas.microsoft.com/office/drawing/2014/main" id="{0DA9C665-9662-F448-8886-C2EC1C9EBCA0}"/>
              </a:ext>
            </a:extLst>
          </p:cNvPr>
          <p:cNvSpPr txBox="1">
            <a:spLocks/>
          </p:cNvSpPr>
          <p:nvPr/>
        </p:nvSpPr>
        <p:spPr>
          <a:xfrm>
            <a:off x="1600200" y="2057400"/>
            <a:ext cx="10058400" cy="388620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r>
              <a:rPr lang="en-US" sz="3200" dirty="0">
                <a:solidFill>
                  <a:schemeClr val="bg1"/>
                </a:solidFill>
              </a:rPr>
              <a:t>Challenges in Scoring LSI-R’s Attitude and Orientation Subscale</a:t>
            </a:r>
          </a:p>
          <a:p>
            <a:pPr marL="514350" indent="-514350">
              <a:buAutoNum type="arabicPeriod"/>
            </a:pPr>
            <a:endParaRPr lang="en-US" sz="3200" dirty="0">
              <a:solidFill>
                <a:schemeClr val="bg1"/>
              </a:solidFill>
            </a:endParaRPr>
          </a:p>
          <a:p>
            <a:pPr marL="514350" indent="-514350">
              <a:buAutoNum type="arabicPeriod"/>
            </a:pPr>
            <a:r>
              <a:rPr lang="en-US" sz="3200" dirty="0">
                <a:solidFill>
                  <a:schemeClr val="bg1"/>
                </a:solidFill>
              </a:rPr>
              <a:t>LSI-R, ASUS, and Hare Psychopathy Checklist (Instruments with Antisocial Personality scale)</a:t>
            </a:r>
          </a:p>
          <a:p>
            <a:pPr marL="514350" indent="-514350">
              <a:buAutoNum type="arabicPeriod"/>
            </a:pPr>
            <a:endParaRPr lang="en-US" sz="3200" dirty="0">
              <a:solidFill>
                <a:schemeClr val="bg1"/>
              </a:solidFill>
            </a:endParaRPr>
          </a:p>
          <a:p>
            <a:pPr marL="0" indent="0">
              <a:buNone/>
            </a:pPr>
            <a:endParaRPr lang="en-US" sz="3200" dirty="0">
              <a:solidFill>
                <a:schemeClr val="bg1"/>
              </a:solidFill>
            </a:endParaRPr>
          </a:p>
          <a:p>
            <a:pPr marL="514350" indent="-514350">
              <a:buAutoNum type="arabicPeriod"/>
            </a:pPr>
            <a:endParaRPr lang="en-US" sz="3200" dirty="0">
              <a:solidFill>
                <a:schemeClr val="bg1"/>
              </a:solidFill>
            </a:endParaRPr>
          </a:p>
          <a:p>
            <a:pPr marL="0" indent="0">
              <a:buNone/>
            </a:pPr>
            <a:endParaRPr lang="en-US" sz="3200" dirty="0">
              <a:solidFill>
                <a:schemeClr val="bg1"/>
              </a:solidFill>
            </a:endParaRPr>
          </a:p>
          <a:p>
            <a:pPr marL="514350" indent="-514350">
              <a:buAutoNum type="arabicPeriod"/>
            </a:pPr>
            <a:endParaRPr lang="en-US" sz="3200" dirty="0">
              <a:solidFill>
                <a:schemeClr val="bg1"/>
              </a:solidFill>
            </a:endParaRPr>
          </a:p>
        </p:txBody>
      </p:sp>
    </p:spTree>
    <p:extLst>
      <p:ext uri="{BB962C8B-B14F-4D97-AF65-F5344CB8AC3E}">
        <p14:creationId xmlns:p14="http://schemas.microsoft.com/office/powerpoint/2010/main" val="3347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C8E1E-70C6-C44B-BE63-1FAD642AFB68}"/>
              </a:ext>
            </a:extLst>
          </p:cNvPr>
          <p:cNvSpPr txBox="1">
            <a:spLocks/>
          </p:cNvSpPr>
          <p:nvPr/>
        </p:nvSpPr>
        <p:spPr>
          <a:xfrm>
            <a:off x="1066800" y="533400"/>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Calibri" panose="020F0502020204030204" pitchFamily="34" charset="0"/>
                <a:cs typeface="Calibri" panose="020F0502020204030204" pitchFamily="34" charset="0"/>
              </a:rPr>
              <a:t>Why So Difficult ‘Sizing up” Antisocial Attitudes</a:t>
            </a:r>
          </a:p>
          <a:p>
            <a:pPr algn="ctr"/>
            <a:endParaRPr lang="en-US" dirty="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DA9C665-9662-F448-8886-C2EC1C9EBCA0}"/>
              </a:ext>
            </a:extLst>
          </p:cNvPr>
          <p:cNvSpPr txBox="1">
            <a:spLocks/>
          </p:cNvSpPr>
          <p:nvPr/>
        </p:nvSpPr>
        <p:spPr>
          <a:xfrm>
            <a:off x="1600200" y="2142744"/>
            <a:ext cx="10058400" cy="3496056"/>
          </a:xfrm>
          <a:prstGeom prst="rect">
            <a:avLst/>
          </a:prstGeom>
        </p:spPr>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r>
              <a:rPr lang="en-US" sz="6700" dirty="0">
                <a:solidFill>
                  <a:schemeClr val="bg1"/>
                </a:solidFill>
              </a:rPr>
              <a:t>Natural Tendency for Clients to Present Best Self</a:t>
            </a:r>
          </a:p>
          <a:p>
            <a:pPr marL="514350" indent="-514350">
              <a:buAutoNum type="arabicPeriod"/>
            </a:pPr>
            <a:r>
              <a:rPr lang="en-US" sz="6700" dirty="0">
                <a:solidFill>
                  <a:schemeClr val="bg1"/>
                </a:solidFill>
              </a:rPr>
              <a:t>Assessor Gives the Benefit of the Doubt</a:t>
            </a:r>
          </a:p>
          <a:p>
            <a:pPr marL="514350" indent="-514350">
              <a:buAutoNum type="arabicPeriod"/>
            </a:pPr>
            <a:r>
              <a:rPr lang="en-US" sz="6700" dirty="0">
                <a:solidFill>
                  <a:schemeClr val="bg1"/>
                </a:solidFill>
              </a:rPr>
              <a:t>Assessor Compares Clients to </a:t>
            </a:r>
            <a:r>
              <a:rPr lang="en-US" sz="6700">
                <a:solidFill>
                  <a:schemeClr val="bg1"/>
                </a:solidFill>
              </a:rPr>
              <a:t>Other Clients</a:t>
            </a:r>
            <a:endParaRPr lang="en-US" sz="6700" dirty="0">
              <a:solidFill>
                <a:schemeClr val="bg1"/>
              </a:solidFill>
            </a:endParaRPr>
          </a:p>
          <a:p>
            <a:pPr marL="514350" indent="-514350">
              <a:buAutoNum type="arabicPeriod"/>
            </a:pPr>
            <a:r>
              <a:rPr lang="en-US" sz="6700" dirty="0">
                <a:solidFill>
                  <a:schemeClr val="bg1"/>
                </a:solidFill>
              </a:rPr>
              <a:t>Lack of Awareness of Own Bias</a:t>
            </a:r>
          </a:p>
          <a:p>
            <a:pPr marL="514350" indent="-514350">
              <a:buAutoNum type="arabicPeriod"/>
            </a:pPr>
            <a:r>
              <a:rPr lang="en-US" sz="6700" dirty="0">
                <a:solidFill>
                  <a:schemeClr val="bg1"/>
                </a:solidFill>
              </a:rPr>
              <a:t>Fast Thinking versus Slow Thinking</a:t>
            </a:r>
          </a:p>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514350" indent="-514350">
              <a:buAutoNum type="arabicPeriod"/>
            </a:pPr>
            <a:endParaRPr lang="en-US" sz="3200" dirty="0">
              <a:solidFill>
                <a:schemeClr val="bg1"/>
              </a:solidFill>
            </a:endParaRPr>
          </a:p>
          <a:p>
            <a:pPr marL="0" indent="0">
              <a:buNone/>
            </a:pPr>
            <a:endParaRPr lang="en-US" sz="3200" dirty="0">
              <a:solidFill>
                <a:schemeClr val="bg1"/>
              </a:solidFill>
            </a:endParaRPr>
          </a:p>
          <a:p>
            <a:pPr marL="514350" indent="-514350">
              <a:buAutoNum type="arabicPeriod"/>
            </a:pPr>
            <a:endParaRPr lang="en-US" sz="3200" dirty="0">
              <a:solidFill>
                <a:schemeClr val="bg1"/>
              </a:solidFill>
            </a:endParaRPr>
          </a:p>
          <a:p>
            <a:pPr marL="0" indent="0">
              <a:buNone/>
            </a:pPr>
            <a:endParaRPr lang="en-US" sz="3200" dirty="0">
              <a:solidFill>
                <a:schemeClr val="bg1"/>
              </a:solidFill>
            </a:endParaRPr>
          </a:p>
          <a:p>
            <a:pPr marL="514350" indent="-514350">
              <a:buAutoNum type="arabicPeriod"/>
            </a:pPr>
            <a:endParaRPr lang="en-US" sz="3200" dirty="0">
              <a:solidFill>
                <a:schemeClr val="bg1"/>
              </a:solidFill>
            </a:endParaRPr>
          </a:p>
        </p:txBody>
      </p:sp>
    </p:spTree>
    <p:extLst>
      <p:ext uri="{BB962C8B-B14F-4D97-AF65-F5344CB8AC3E}">
        <p14:creationId xmlns:p14="http://schemas.microsoft.com/office/powerpoint/2010/main" val="25088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8B6F20-F637-C441-9DDE-77C82933617F}"/>
              </a:ext>
            </a:extLst>
          </p:cNvPr>
          <p:cNvSpPr txBox="1"/>
          <p:nvPr/>
        </p:nvSpPr>
        <p:spPr>
          <a:xfrm>
            <a:off x="1066800" y="1782395"/>
            <a:ext cx="10677939" cy="2985433"/>
          </a:xfrm>
          <a:prstGeom prst="rect">
            <a:avLst/>
          </a:prstGeom>
          <a:noFill/>
        </p:spPr>
        <p:txBody>
          <a:bodyPr wrap="square">
            <a:spAutoFit/>
          </a:bodyPr>
          <a:lstStyle/>
          <a:p>
            <a:r>
              <a:rPr lang="en-US" sz="2400" dirty="0"/>
              <a:t>Antisocial Attitudes – Challenges in Scoring, Presented by Brad Bogue, J-SAT.</a:t>
            </a:r>
          </a:p>
          <a:p>
            <a:endParaRPr lang="en-US" sz="2400" dirty="0"/>
          </a:p>
          <a:p>
            <a:pPr algn="ctr"/>
            <a:r>
              <a:rPr lang="en-US" sz="3600" dirty="0"/>
              <a:t>Take a moment to view.</a:t>
            </a:r>
          </a:p>
          <a:p>
            <a:endParaRPr lang="en-US" sz="3600" dirty="0"/>
          </a:p>
          <a:p>
            <a:pPr algn="ctr"/>
            <a:r>
              <a:rPr lang="en-US" sz="3600" dirty="0"/>
              <a:t> </a:t>
            </a:r>
          </a:p>
          <a:p>
            <a:endParaRPr lang="en-US" sz="3200" dirty="0"/>
          </a:p>
        </p:txBody>
      </p:sp>
      <p:sp>
        <p:nvSpPr>
          <p:cNvPr id="15" name="TextBox 14">
            <a:extLst>
              <a:ext uri="{FF2B5EF4-FFF2-40B4-BE49-F238E27FC236}">
                <a16:creationId xmlns:a16="http://schemas.microsoft.com/office/drawing/2014/main" id="{34D33414-7999-8741-9CBF-098412A3B2C0}"/>
              </a:ext>
            </a:extLst>
          </p:cNvPr>
          <p:cNvSpPr txBox="1"/>
          <p:nvPr/>
        </p:nvSpPr>
        <p:spPr>
          <a:xfrm>
            <a:off x="3124200" y="4267200"/>
            <a:ext cx="6096000" cy="738664"/>
          </a:xfrm>
          <a:prstGeom prst="rect">
            <a:avLst/>
          </a:prstGeom>
          <a:noFill/>
        </p:spPr>
        <p:txBody>
          <a:bodyPr wrap="square">
            <a:spAutoFit/>
          </a:bodyPr>
          <a:lstStyle/>
          <a:p>
            <a:pPr algn="ctr"/>
            <a:r>
              <a:rPr lang="en-US" sz="2400" dirty="0"/>
              <a:t>Video: </a:t>
            </a:r>
            <a:r>
              <a:rPr lang="en-US" sz="2400" dirty="0">
                <a:hlinkClick r:id="rId4"/>
              </a:rPr>
              <a:t>https://youtu.be/LOZdBDBjS8A</a:t>
            </a:r>
            <a:endParaRPr lang="en-US" sz="2400" dirty="0"/>
          </a:p>
          <a:p>
            <a:pPr algn="ctr"/>
            <a:endParaRPr lang="en-US" dirty="0"/>
          </a:p>
        </p:txBody>
      </p:sp>
    </p:spTree>
    <p:extLst>
      <p:ext uri="{BB962C8B-B14F-4D97-AF65-F5344CB8AC3E}">
        <p14:creationId xmlns:p14="http://schemas.microsoft.com/office/powerpoint/2010/main" val="11351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81387D-D8B3-3C47-B64C-76A9DD30AC8F}"/>
              </a:ext>
            </a:extLst>
          </p:cNvPr>
          <p:cNvSpPr txBox="1"/>
          <p:nvPr/>
        </p:nvSpPr>
        <p:spPr>
          <a:xfrm>
            <a:off x="1981200" y="609600"/>
            <a:ext cx="8925339" cy="2862322"/>
          </a:xfrm>
          <a:prstGeom prst="rect">
            <a:avLst/>
          </a:prstGeom>
          <a:noFill/>
        </p:spPr>
        <p:txBody>
          <a:bodyPr wrap="square">
            <a:spAutoFit/>
          </a:bodyPr>
          <a:lstStyle/>
          <a:p>
            <a:r>
              <a:rPr lang="en-US" sz="2000" dirty="0"/>
              <a:t>"This project was supported by Grant No. </a:t>
            </a:r>
            <a:r>
              <a:rPr lang="en-US" sz="2000"/>
              <a:t>2018-SM-BX-0001 awarded </a:t>
            </a:r>
            <a:r>
              <a:rPr lang="en-US" sz="2000" dirty="0"/>
              <a:t>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 </a:t>
            </a:r>
          </a:p>
          <a:p>
            <a:endParaRPr lang="en-US" sz="2000" dirty="0"/>
          </a:p>
        </p:txBody>
      </p:sp>
    </p:spTree>
    <p:extLst>
      <p:ext uri="{BB962C8B-B14F-4D97-AF65-F5344CB8AC3E}">
        <p14:creationId xmlns:p14="http://schemas.microsoft.com/office/powerpoint/2010/main" val="38077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ssion CoP 1" id="{FBE2BDD4-D581-9445-AC5C-0174A650CCA0}" vid="{DCCF822F-045A-744F-9B5E-DF39180D7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15856</TotalTime>
  <Words>230</Words>
  <Application>Microsoft Office PowerPoint</Application>
  <PresentationFormat>Widescreen</PresentationFormat>
  <Paragraphs>41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Bogue</dc:creator>
  <cp:lastModifiedBy>Tatsuno, Amy K</cp:lastModifiedBy>
  <cp:revision>236</cp:revision>
  <dcterms:created xsi:type="dcterms:W3CDTF">2021-06-14T23:00:25Z</dcterms:created>
  <dcterms:modified xsi:type="dcterms:W3CDTF">2022-10-05T02:51:29Z</dcterms:modified>
</cp:coreProperties>
</file>