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97" r:id="rId2"/>
    <p:sldId id="273" r:id="rId3"/>
    <p:sldId id="264" r:id="rId4"/>
    <p:sldId id="27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672" userDrawn="1">
          <p15:clr>
            <a:srgbClr val="A4A3A4"/>
          </p15:clr>
        </p15:guide>
        <p15:guide id="3" pos="7008" userDrawn="1">
          <p15:clr>
            <a:srgbClr val="A4A3A4"/>
          </p15:clr>
        </p15:guide>
        <p15:guide id="4" orient="horz" pos="432" userDrawn="1">
          <p15:clr>
            <a:srgbClr val="A4A3A4"/>
          </p15:clr>
        </p15:guide>
        <p15:guide id="5" orient="horz" pos="3888" userDrawn="1">
          <p15:clr>
            <a:srgbClr val="A4A3A4"/>
          </p15:clr>
        </p15:guide>
        <p15:guide id="6" pos="1248" userDrawn="1">
          <p15:clr>
            <a:srgbClr val="A4A3A4"/>
          </p15:clr>
        </p15:guide>
        <p15:guide id="7" pos="64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iel Radack Krassner" initials="ARK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E47"/>
    <a:srgbClr val="624B78"/>
    <a:srgbClr val="DAA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36" autoAdjust="0"/>
    <p:restoredTop sz="89788" autoAdjust="0"/>
  </p:normalViewPr>
  <p:slideViewPr>
    <p:cSldViewPr>
      <p:cViewPr varScale="1">
        <p:scale>
          <a:sx n="76" d="100"/>
          <a:sy n="76" d="100"/>
        </p:scale>
        <p:origin x="120" y="522"/>
      </p:cViewPr>
      <p:guideLst>
        <p:guide orient="horz" pos="2160"/>
        <p:guide pos="672"/>
        <p:guide pos="7008"/>
        <p:guide orient="horz" pos="432"/>
        <p:guide orient="horz" pos="3888"/>
        <p:guide pos="1248"/>
        <p:guide pos="64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C87F3-56DE-40DF-B2DE-0322DB872BDF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F81C1-41F7-412C-A707-5E716071D1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865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F81C1-41F7-412C-A707-5E716071D1D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72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81C1-41F7-412C-A707-5E716071D1D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09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i="1" dirty="0"/>
              <a:t>In</a:t>
            </a:r>
            <a:r>
              <a:rPr lang="en-US" i="1" baseline="0" dirty="0"/>
              <a:t> this session we’re going to take a quick look at: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i="1" baseline="0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i="1" baseline="0" dirty="0"/>
              <a:t>Some basic ways to define and conceptualize Role Clarification </a:t>
            </a:r>
            <a:r>
              <a:rPr lang="en-US" b="1" i="1" baseline="0" dirty="0"/>
              <a:t>[CLICK ON “ROLE CLARIFICAITON DEFINITION’]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b="1" i="1" baseline="0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b="0" i="1" baseline="0" dirty="0"/>
              <a:t>Where RC comes from and how it has evolved since becoming a Promising Practice </a:t>
            </a:r>
            <a:r>
              <a:rPr lang="en-US" b="1" i="1" baseline="0" dirty="0"/>
              <a:t>[CLICK ON “EVOLUTION OF ROLE CLARIFICATION”]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b="1" i="1" baseline="0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b="0" i="1" baseline="0" dirty="0"/>
              <a:t>Review the basic steps of Role Clarification </a:t>
            </a:r>
            <a:r>
              <a:rPr lang="en-US" b="1" i="1" baseline="0" dirty="0"/>
              <a:t>[CLICK ON “BASIC STEPS OF ROLE CLARIFICATION]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b="1" i="1" baseline="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b="0" i="1" baseline="0" dirty="0"/>
              <a:t>What we’re about to cover is foundational, and other techniques will build upon this foundation. So now or really anytime, is a good time to stop the action and ask any question you have and see what the audience has to offer on that…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81C1-41F7-412C-A707-5E716071D1D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103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81C1-41F7-412C-A707-5E716071D1D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51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A062-A7B5-4C6B-922D-06C22C868117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2E771-94B6-452B-885D-A84ED633E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2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A062-A7B5-4C6B-922D-06C22C868117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2E771-94B6-452B-885D-A84ED633E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7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A062-A7B5-4C6B-922D-06C22C868117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2E771-94B6-452B-885D-A84ED633E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74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A062-A7B5-4C6B-922D-06C22C868117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2E771-94B6-452B-885D-A84ED633E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0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A062-A7B5-4C6B-922D-06C22C868117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2E771-94B6-452B-885D-A84ED633E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66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A062-A7B5-4C6B-922D-06C22C868117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2E771-94B6-452B-885D-A84ED633E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A062-A7B5-4C6B-922D-06C22C868117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2E771-94B6-452B-885D-A84ED633E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5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A062-A7B5-4C6B-922D-06C22C868117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2E771-94B6-452B-885D-A84ED633E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17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A062-A7B5-4C6B-922D-06C22C868117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2E771-94B6-452B-885D-A84ED633E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33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A062-A7B5-4C6B-922D-06C22C868117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2E771-94B6-452B-885D-A84ED633E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4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A062-A7B5-4C6B-922D-06C22C868117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2E771-94B6-452B-885D-A84ED633E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1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DA062-A7B5-4C6B-922D-06C22C868117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2E771-94B6-452B-885D-A84ED633E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532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19BC9FA-9E0D-334D-A0D9-B240703795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743" y="5080939"/>
            <a:ext cx="2073657" cy="6069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B7F034-82DF-9E48-BE97-A8C22A00E9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85800"/>
            <a:ext cx="2288519" cy="25577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E9CC2E-A1A4-0E41-9952-C8F9DC2BDA6B}"/>
              </a:ext>
            </a:extLst>
          </p:cNvPr>
          <p:cNvSpPr txBox="1"/>
          <p:nvPr/>
        </p:nvSpPr>
        <p:spPr>
          <a:xfrm>
            <a:off x="3842589" y="727465"/>
            <a:ext cx="72635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Montserrat" panose="02000505000000020004" pitchFamily="2" charset="77"/>
              </a:rPr>
              <a:t>Celebrate with Compassion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5BD284-635E-F941-AEAA-8255D64661E5}"/>
              </a:ext>
            </a:extLst>
          </p:cNvPr>
          <p:cNvSpPr txBox="1"/>
          <p:nvPr/>
        </p:nvSpPr>
        <p:spPr>
          <a:xfrm>
            <a:off x="1245020" y="5222558"/>
            <a:ext cx="2031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2F3E47"/>
                </a:solidFill>
                <a:latin typeface="Montserrat Light" pitchFamily="2" charset="77"/>
              </a:rPr>
              <a:t>Brought to you by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7DA0D7-8B08-2A4A-8B21-6B76A7BE8AB6}"/>
              </a:ext>
            </a:extLst>
          </p:cNvPr>
          <p:cNvSpPr txBox="1"/>
          <p:nvPr/>
        </p:nvSpPr>
        <p:spPr>
          <a:xfrm>
            <a:off x="3708399" y="5068669"/>
            <a:ext cx="1341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rgbClr val="2F3E47"/>
                </a:solidFill>
                <a:latin typeface="Museo Slab 500" panose="02000000000000000000" pitchFamily="2" charset="77"/>
              </a:rPr>
              <a:t>ICIS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51C353-3002-A245-A9CA-E4110340ADF4}"/>
              </a:ext>
            </a:extLst>
          </p:cNvPr>
          <p:cNvCxnSpPr/>
          <p:nvPr/>
        </p:nvCxnSpPr>
        <p:spPr>
          <a:xfrm>
            <a:off x="7189037" y="5027311"/>
            <a:ext cx="0" cy="68768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CA1FC99-716F-864D-ABE2-005233C23A95}"/>
              </a:ext>
            </a:extLst>
          </p:cNvPr>
          <p:cNvSpPr txBox="1"/>
          <p:nvPr/>
        </p:nvSpPr>
        <p:spPr>
          <a:xfrm>
            <a:off x="4927599" y="5141893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F3E47"/>
                </a:solidFill>
                <a:latin typeface="Montserrat Light" pitchFamily="2" charset="77"/>
              </a:rPr>
              <a:t>Interagency Council on Intermediate Sanctions</a:t>
            </a:r>
          </a:p>
        </p:txBody>
      </p:sp>
    </p:spTree>
    <p:extLst>
      <p:ext uri="{BB962C8B-B14F-4D97-AF65-F5344CB8AC3E}">
        <p14:creationId xmlns:p14="http://schemas.microsoft.com/office/powerpoint/2010/main" val="46966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EAC8E1E-70C6-C44B-BE63-1FAD642AFB68}"/>
              </a:ext>
            </a:extLst>
          </p:cNvPr>
          <p:cNvSpPr txBox="1">
            <a:spLocks/>
          </p:cNvSpPr>
          <p:nvPr/>
        </p:nvSpPr>
        <p:spPr>
          <a:xfrm>
            <a:off x="1037142" y="1485132"/>
            <a:ext cx="10058400" cy="16093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DA9C665-9662-F448-8886-C2EC1C9EBCA0}"/>
              </a:ext>
            </a:extLst>
          </p:cNvPr>
          <p:cNvSpPr txBox="1">
            <a:spLocks/>
          </p:cNvSpPr>
          <p:nvPr/>
        </p:nvSpPr>
        <p:spPr>
          <a:xfrm>
            <a:off x="1075944" y="975487"/>
            <a:ext cx="10058400" cy="2095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FFB16C-01FE-ED49-AE62-7E98D408DD2E}"/>
              </a:ext>
            </a:extLst>
          </p:cNvPr>
          <p:cNvSpPr txBox="1"/>
          <p:nvPr/>
        </p:nvSpPr>
        <p:spPr>
          <a:xfrm>
            <a:off x="3878035" y="4285192"/>
            <a:ext cx="418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(Mouse over icon for audio presentation)</a:t>
            </a:r>
          </a:p>
        </p:txBody>
      </p:sp>
      <p:pic>
        <p:nvPicPr>
          <p:cNvPr id="13" name="Mash up Celebrate.mp3" descr="Mash up Celebrate.mp3">
            <a:hlinkHover r:id="" action="ppaction://ole?verb=0"/>
            <a:extLst>
              <a:ext uri="{FF2B5EF4-FFF2-40B4-BE49-F238E27FC236}">
                <a16:creationId xmlns:a16="http://schemas.microsoft.com/office/drawing/2014/main" id="{BFE6A092-A80A-074B-9A12-4F30CB8C6F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59942" y="3283434"/>
            <a:ext cx="812800" cy="8128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C36BBB1-2214-D04F-A27B-64CDA79A8AB4}"/>
              </a:ext>
            </a:extLst>
          </p:cNvPr>
          <p:cNvSpPr txBox="1"/>
          <p:nvPr/>
        </p:nvSpPr>
        <p:spPr>
          <a:xfrm>
            <a:off x="766174" y="1238574"/>
            <a:ext cx="1067793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400" dirty="0"/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Empathize with Joy to Celebrate with Compassion</a:t>
            </a:r>
            <a:endParaRPr lang="en-US" sz="3600" dirty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471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29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F4D4D2E-72F0-7F48-8F58-6B8B4EFB9805}"/>
              </a:ext>
            </a:extLst>
          </p:cNvPr>
          <p:cNvSpPr txBox="1"/>
          <p:nvPr/>
        </p:nvSpPr>
        <p:spPr>
          <a:xfrm>
            <a:off x="609600" y="1981200"/>
            <a:ext cx="10677939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400" dirty="0"/>
          </a:p>
          <a:p>
            <a:pPr algn="ctr"/>
            <a:r>
              <a:rPr lang="en-US" sz="4000" dirty="0"/>
              <a:t>Try to celebrate those strengths and abilities that align with the person’s values</a:t>
            </a:r>
            <a:r>
              <a:rPr lang="en-US" sz="3600" dirty="0"/>
              <a:t>.</a:t>
            </a:r>
          </a:p>
          <a:p>
            <a:pPr algn="ctr"/>
            <a:r>
              <a:rPr lang="en-US" sz="2000" dirty="0"/>
              <a:t>-Empathy to Compassion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401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981387D-D8B3-3C47-B64C-76A9DD30AC8F}"/>
              </a:ext>
            </a:extLst>
          </p:cNvPr>
          <p:cNvSpPr txBox="1"/>
          <p:nvPr/>
        </p:nvSpPr>
        <p:spPr>
          <a:xfrm>
            <a:off x="1714500" y="533400"/>
            <a:ext cx="89253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CoP Discussion</a:t>
            </a:r>
            <a:r>
              <a:rPr lang="en-US" sz="3200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C66646-8B8C-B845-B891-C2ED17377CAA}"/>
              </a:ext>
            </a:extLst>
          </p:cNvPr>
          <p:cNvSpPr txBox="1"/>
          <p:nvPr/>
        </p:nvSpPr>
        <p:spPr>
          <a:xfrm>
            <a:off x="1676400" y="474345"/>
            <a:ext cx="88392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3200" dirty="0"/>
              <a:t>Have you ever noticed yourself brushing off a compliment? What about the compliment made you want to minimize it?</a:t>
            </a:r>
          </a:p>
          <a:p>
            <a:endParaRPr lang="en-US" sz="3200" dirty="0"/>
          </a:p>
          <a:p>
            <a:r>
              <a:rPr lang="en-US" sz="3200" dirty="0"/>
              <a:t>Think of a compliment you’ve received that really stuck with you. Did the affirmation touch on one of your values? If so, which one(s)?  (e.g., hard work, caring, talent, achievement, reliability, etc.)</a:t>
            </a:r>
          </a:p>
          <a:p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57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mpassion CoP 1" id="{FBE2BDD4-D581-9445-AC5C-0174A650CCA0}" vid="{DCCF822F-045A-744F-9B5E-DF39180D71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14985</TotalTime>
  <Words>238</Words>
  <Application>Microsoft Office PowerPoint</Application>
  <PresentationFormat>Widescreen</PresentationFormat>
  <Paragraphs>32</Paragraphs>
  <Slides>4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Calibri Light</vt:lpstr>
      <vt:lpstr>Montserrat</vt:lpstr>
      <vt:lpstr>Montserrat Light</vt:lpstr>
      <vt:lpstr>Museo Slab 500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 Bogue</dc:creator>
  <cp:lastModifiedBy>Tatsuno, Amy K</cp:lastModifiedBy>
  <cp:revision>201</cp:revision>
  <dcterms:created xsi:type="dcterms:W3CDTF">2021-06-14T23:00:25Z</dcterms:created>
  <dcterms:modified xsi:type="dcterms:W3CDTF">2022-01-21T16:45:36Z</dcterms:modified>
</cp:coreProperties>
</file>