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7" r:id="rId2"/>
    <p:sldId id="264" r:id="rId3"/>
    <p:sldId id="273" r:id="rId4"/>
    <p:sldId id="274" r:id="rId5"/>
    <p:sldId id="2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pos="1248" userDrawn="1">
          <p15:clr>
            <a:srgbClr val="A4A3A4"/>
          </p15:clr>
        </p15:guide>
        <p15:guide id="7" pos="6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el Radack Krassner" initials="AR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E47"/>
    <a:srgbClr val="624B78"/>
    <a:srgbClr val="DA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0" autoAdjust="0"/>
    <p:restoredTop sz="89788" autoAdjust="0"/>
  </p:normalViewPr>
  <p:slideViewPr>
    <p:cSldViewPr>
      <p:cViewPr varScale="1">
        <p:scale>
          <a:sx n="89" d="100"/>
          <a:sy n="89" d="100"/>
        </p:scale>
        <p:origin x="488" y="176"/>
      </p:cViewPr>
      <p:guideLst>
        <p:guide orient="horz" pos="2160"/>
        <p:guide pos="672"/>
        <p:guide pos="7008"/>
        <p:guide orient="horz" pos="432"/>
        <p:guide orient="horz" pos="3888"/>
        <p:guide pos="1248"/>
        <p:guide pos="6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87F3-56DE-40DF-B2DE-0322DB872BDF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1C1-41F7-412C-A707-5E716071D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6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7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i="1" dirty="0"/>
              <a:t>In</a:t>
            </a:r>
            <a:r>
              <a:rPr lang="en-US" i="1" baseline="0" dirty="0"/>
              <a:t> this session we’re going to take a quick look at: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i="1" baseline="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i="1" baseline="0" dirty="0"/>
              <a:t>Some basic ways to define and conceptualize Role Clarification </a:t>
            </a:r>
            <a:r>
              <a:rPr lang="en-US" b="1" i="1" baseline="0" dirty="0"/>
              <a:t>[CLICK ON “ROLE CLARIFICAITON DEFINITION’]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b="1" i="1" baseline="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0" i="1" baseline="0" dirty="0"/>
              <a:t>Where RC comes from and how it has evolved since becoming a Promising Practice </a:t>
            </a:r>
            <a:r>
              <a:rPr lang="en-US" b="1" i="1" baseline="0" dirty="0"/>
              <a:t>[CLICK ON “EVOLUTION OF ROLE CLARIFICATION”]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b="1" i="1" baseline="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0" i="1" baseline="0" dirty="0"/>
              <a:t>Review the basic steps of Role Clarification </a:t>
            </a:r>
            <a:r>
              <a:rPr lang="en-US" b="1" i="1" baseline="0" dirty="0"/>
              <a:t>[CLICK ON “BASIC STEPS OF ROLE CLARIFICATION]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1" i="1" baseline="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0" i="1" baseline="0" dirty="0"/>
              <a:t>What we’re about to cover is foundational, and other techniques will build upon this foundation. So now or really anytime, is a good time to stop the action and ask any question you have and see what the audience has to offer on that…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2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Please note in this initial definition of Role Clarification</a:t>
            </a:r>
            <a:r>
              <a:rPr lang="en-US" i="1" baseline="0" dirty="0"/>
              <a:t> there are at least five critical terms. After reading the definition, please take a moment to writer down five of the above words that seem to really ‘drive’ the definition o Role Clarification.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09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/>
          </a:p>
          <a:p>
            <a:r>
              <a:rPr lang="en-US" i="0" baseline="0" dirty="0"/>
              <a:t>EXERCISE OPTIONS (PAUSE VIDEO AND CONDUCT OPEN DISCUSSION RE. THE FOLLOWING QUESTIONS):</a:t>
            </a:r>
          </a:p>
          <a:p>
            <a:endParaRPr lang="en-US" i="0" baseline="0" dirty="0"/>
          </a:p>
          <a:p>
            <a:endParaRPr lang="en-US" i="1" baseline="0" dirty="0"/>
          </a:p>
          <a:p>
            <a:r>
              <a:rPr lang="en-US" i="1" baseline="0" dirty="0"/>
              <a:t>1. Starting with Mechanisms, can you please take turns and share with one another what comes up for you personally, when you hear these five terms?  </a:t>
            </a:r>
          </a:p>
          <a:p>
            <a:endParaRPr lang="en-US" i="1" baseline="0" dirty="0"/>
          </a:p>
          <a:p>
            <a:r>
              <a:rPr lang="en-US" i="1" baseline="0" dirty="0"/>
              <a:t>2. Which of the five terms do you think is the most important and why? </a:t>
            </a:r>
          </a:p>
          <a:p>
            <a:endParaRPr lang="en-US" i="1" baseline="0" dirty="0"/>
          </a:p>
          <a:p>
            <a:r>
              <a:rPr lang="en-US" i="1" baseline="0" dirty="0"/>
              <a:t>3. Who determines “What Matters”? </a:t>
            </a:r>
          </a:p>
          <a:p>
            <a:endParaRPr lang="en-US" i="1" baseline="0" dirty="0"/>
          </a:p>
          <a:p>
            <a:endParaRPr lang="en-US" i="1" baseline="0" dirty="0"/>
          </a:p>
          <a:p>
            <a:endParaRPr lang="en-US" i="1" baseline="0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0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  <a:p>
            <a:r>
              <a:rPr lang="en-US" i="0" dirty="0"/>
              <a:t>ADDITIONAL</a:t>
            </a:r>
            <a:r>
              <a:rPr lang="en-US" i="0" baseline="0" dirty="0"/>
              <a:t> QUESTIONS:</a:t>
            </a:r>
          </a:p>
          <a:p>
            <a:endParaRPr lang="en-US" i="0" dirty="0"/>
          </a:p>
          <a:p>
            <a:r>
              <a:rPr lang="en-US" i="1" dirty="0"/>
              <a:t>Why</a:t>
            </a:r>
            <a:r>
              <a:rPr lang="en-US" i="1" baseline="0" dirty="0"/>
              <a:t> is determining ‘What-Matters” in a conversation important?</a:t>
            </a:r>
          </a:p>
          <a:p>
            <a:endParaRPr lang="en-US" i="1" baseline="0" dirty="0"/>
          </a:p>
          <a:p>
            <a:r>
              <a:rPr lang="en-US" i="1" baseline="0" dirty="0"/>
              <a:t>What else were you able to uncover, either on your own or in your group discussion? </a:t>
            </a:r>
          </a:p>
          <a:p>
            <a:endParaRPr lang="en-US" i="1" baseline="0" dirty="0"/>
          </a:p>
          <a:p>
            <a:r>
              <a:rPr lang="en-US" i="1" baseline="0" dirty="0"/>
              <a:t>What questions came up for you as we tried to define Role Clarification?  </a:t>
            </a:r>
          </a:p>
          <a:p>
            <a:endParaRPr lang="en-US" i="1" baseline="0" dirty="0"/>
          </a:p>
          <a:p>
            <a:r>
              <a:rPr lang="en-US" i="1" baseline="0" dirty="0"/>
              <a:t>Did you notice any shifts in your attitude as we reviewed a definition for Role Clarification? </a:t>
            </a:r>
          </a:p>
          <a:p>
            <a:endParaRPr lang="en-US" i="1" baseline="0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5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3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A062-A7B5-4C6B-922D-06C22C868117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19BC9FA-9E0D-334D-A0D9-B24070379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43" y="5080939"/>
            <a:ext cx="2073657" cy="606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B7F034-82DF-9E48-BE97-A8C22A00E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2288519" cy="2557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E9CC2E-A1A4-0E41-9952-C8F9DC2BDA6B}"/>
              </a:ext>
            </a:extLst>
          </p:cNvPr>
          <p:cNvSpPr txBox="1"/>
          <p:nvPr/>
        </p:nvSpPr>
        <p:spPr>
          <a:xfrm>
            <a:off x="3861639" y="1059159"/>
            <a:ext cx="7263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ontserrat" panose="02000505000000020004" pitchFamily="2" charset="77"/>
              </a:rPr>
              <a:t>Spirit of Compassion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081D4D-1A9D-AC41-BF24-872D47665DFE}"/>
              </a:ext>
            </a:extLst>
          </p:cNvPr>
          <p:cNvSpPr txBox="1"/>
          <p:nvPr/>
        </p:nvSpPr>
        <p:spPr>
          <a:xfrm>
            <a:off x="3861639" y="1905000"/>
            <a:ext cx="7263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" panose="02000505000000020004" pitchFamily="2" charset="77"/>
              </a:rPr>
              <a:t>In the Context of MI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BD284-635E-F941-AEAA-8255D64661E5}"/>
              </a:ext>
            </a:extLst>
          </p:cNvPr>
          <p:cNvSpPr txBox="1"/>
          <p:nvPr/>
        </p:nvSpPr>
        <p:spPr>
          <a:xfrm>
            <a:off x="1245020" y="5222558"/>
            <a:ext cx="2031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2F3E47"/>
                </a:solidFill>
                <a:latin typeface="Montserrat Light" pitchFamily="2" charset="77"/>
              </a:rPr>
              <a:t>Brought to you by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DA0D7-8B08-2A4A-8B21-6B76A7BE8AB6}"/>
              </a:ext>
            </a:extLst>
          </p:cNvPr>
          <p:cNvSpPr txBox="1"/>
          <p:nvPr/>
        </p:nvSpPr>
        <p:spPr>
          <a:xfrm>
            <a:off x="3708399" y="5068669"/>
            <a:ext cx="134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2F3E47"/>
                </a:solidFill>
                <a:latin typeface="Museo Slab 500" panose="02000000000000000000" pitchFamily="2" charset="77"/>
              </a:rPr>
              <a:t>ICIS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51C353-3002-A245-A9CA-E4110340ADF4}"/>
              </a:ext>
            </a:extLst>
          </p:cNvPr>
          <p:cNvCxnSpPr/>
          <p:nvPr/>
        </p:nvCxnSpPr>
        <p:spPr>
          <a:xfrm>
            <a:off x="7189037" y="5027311"/>
            <a:ext cx="0" cy="6876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A1FC99-716F-864D-ABE2-005233C23A95}"/>
              </a:ext>
            </a:extLst>
          </p:cNvPr>
          <p:cNvSpPr txBox="1"/>
          <p:nvPr/>
        </p:nvSpPr>
        <p:spPr>
          <a:xfrm>
            <a:off x="4927599" y="514189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3E47"/>
                </a:solidFill>
                <a:latin typeface="Montserrat Light" pitchFamily="2" charset="77"/>
              </a:rPr>
              <a:t>Interagency Council on Intermediate Sanctions</a:t>
            </a:r>
          </a:p>
        </p:txBody>
      </p:sp>
    </p:spTree>
    <p:extLst>
      <p:ext uri="{BB962C8B-B14F-4D97-AF65-F5344CB8AC3E}">
        <p14:creationId xmlns:p14="http://schemas.microsoft.com/office/powerpoint/2010/main" val="46966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05EFFC1-7161-A34B-87C4-BDAE18D1E9DD}"/>
              </a:ext>
            </a:extLst>
          </p:cNvPr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What is Compassion?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880C413-DE02-004B-9B40-D564B327C789}"/>
              </a:ext>
            </a:extLst>
          </p:cNvPr>
          <p:cNvSpPr txBox="1">
            <a:spLocks/>
          </p:cNvSpPr>
          <p:nvPr/>
        </p:nvSpPr>
        <p:spPr>
          <a:xfrm>
            <a:off x="1066800" y="1888326"/>
            <a:ext cx="10058400" cy="209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/>
              <a:t>A deliberate commitment to pursue the welfare and best interests of another… To actively promote and prioritize their wellbeing in a selfless manner. </a:t>
            </a:r>
          </a:p>
          <a:p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19" name="What is Compassion 3.mp3" descr="What is Compassion 3.mp3">
            <a:hlinkClick r:id="" action="ppaction://media"/>
            <a:extLst>
              <a:ext uri="{FF2B5EF4-FFF2-40B4-BE49-F238E27FC236}">
                <a16:creationId xmlns:a16="http://schemas.microsoft.com/office/drawing/2014/main" id="{B59396EA-3882-4241-AEB0-7F8B6D5989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74343" y="3984161"/>
            <a:ext cx="812800" cy="812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EA983AA-C5B3-8E48-90F3-841022CEE560}"/>
              </a:ext>
            </a:extLst>
          </p:cNvPr>
          <p:cNvSpPr txBox="1"/>
          <p:nvPr/>
        </p:nvSpPr>
        <p:spPr>
          <a:xfrm>
            <a:off x="3608614" y="5018523"/>
            <a:ext cx="394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(Click to start audio presentation)</a:t>
            </a:r>
          </a:p>
        </p:txBody>
      </p:sp>
    </p:spTree>
    <p:extLst>
      <p:ext uri="{BB962C8B-B14F-4D97-AF65-F5344CB8AC3E}">
        <p14:creationId xmlns:p14="http://schemas.microsoft.com/office/powerpoint/2010/main" val="422246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8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C167AB-FF87-464C-9196-4D309A46E68B}"/>
              </a:ext>
            </a:extLst>
          </p:cNvPr>
          <p:cNvSpPr txBox="1"/>
          <p:nvPr/>
        </p:nvSpPr>
        <p:spPr>
          <a:xfrm>
            <a:off x="1825228" y="1752600"/>
            <a:ext cx="854154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To work with a spirit of compassion is to have your heart in the right place so that the trust you engender will be deserved.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-Miller and Rollnick: “Motivational Interviewing: Helping People Change”</a:t>
            </a:r>
          </a:p>
        </p:txBody>
      </p:sp>
    </p:spTree>
    <p:extLst>
      <p:ext uri="{BB962C8B-B14F-4D97-AF65-F5344CB8AC3E}">
        <p14:creationId xmlns:p14="http://schemas.microsoft.com/office/powerpoint/2010/main" val="33471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6A4707A-0F09-FA42-9621-E1B0E6764305}"/>
              </a:ext>
            </a:extLst>
          </p:cNvPr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“Doing Compassion” with OARS</a:t>
            </a:r>
          </a:p>
          <a:p>
            <a:pPr algn="ctr"/>
            <a:r>
              <a:rPr lang="en-US" dirty="0"/>
              <a:t> </a:t>
            </a:r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E1E73-AD65-CF41-865B-87FDB9DDB284}"/>
              </a:ext>
            </a:extLst>
          </p:cNvPr>
          <p:cNvSpPr txBox="1"/>
          <p:nvPr/>
        </p:nvSpPr>
        <p:spPr>
          <a:xfrm>
            <a:off x="918988" y="1002434"/>
            <a:ext cx="102031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US" sz="2800" dirty="0"/>
              <a:t>Open Questions – Curiosity about your client’s thoughts about change.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US" sz="2800" dirty="0"/>
              <a:t>Affirmations – Focusing in on your client’s stated strengths and abilities.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US" sz="2800" dirty="0"/>
              <a:t>Reflections –  Deepening your client’s ideas for change.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US" sz="2800" dirty="0"/>
              <a:t>Summarizations – Reflecting your client’s thoughts, feelings, and ideas.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205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81387D-D8B3-3C47-B64C-76A9DD30AC8F}"/>
              </a:ext>
            </a:extLst>
          </p:cNvPr>
          <p:cNvSpPr txBox="1"/>
          <p:nvPr/>
        </p:nvSpPr>
        <p:spPr>
          <a:xfrm>
            <a:off x="2133600" y="1520785"/>
            <a:ext cx="892533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CoP Discussion</a:t>
            </a:r>
            <a:r>
              <a:rPr lang="en-US" sz="3200" dirty="0"/>
              <a:t> </a:t>
            </a:r>
          </a:p>
          <a:p>
            <a:endParaRPr lang="en-US" sz="3200" dirty="0"/>
          </a:p>
          <a:p>
            <a:r>
              <a:rPr lang="en-US" sz="3200" dirty="0"/>
              <a:t>How does the MI Spirit of Compassion show up in your context? </a:t>
            </a:r>
          </a:p>
          <a:p>
            <a:endParaRPr lang="en-US" sz="3200" dirty="0"/>
          </a:p>
          <a:p>
            <a:r>
              <a:rPr lang="en-US" sz="3200" dirty="0"/>
              <a:t>What are some examples of “doing” compassion using OARS in your context?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525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ssion CoP 1" id="{FBE2BDD4-D581-9445-AC5C-0174A650CCA0}" vid="{DCCF822F-045A-744F-9B5E-DF39180D71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9955</TotalTime>
  <Words>477</Words>
  <Application>Microsoft Macintosh PowerPoint</Application>
  <PresentationFormat>Widescreen</PresentationFormat>
  <Paragraphs>61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Montserrat Light</vt:lpstr>
      <vt:lpstr>Museo Slab 500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Bogue</dc:creator>
  <cp:lastModifiedBy>jennifer cohen</cp:lastModifiedBy>
  <cp:revision>171</cp:revision>
  <dcterms:created xsi:type="dcterms:W3CDTF">2021-06-14T23:00:25Z</dcterms:created>
  <dcterms:modified xsi:type="dcterms:W3CDTF">2021-11-15T17:52:57Z</dcterms:modified>
</cp:coreProperties>
</file>