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60" r:id="rId4"/>
    <p:sldId id="261" r:id="rId5"/>
    <p:sldId id="264" r:id="rId6"/>
    <p:sldId id="265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471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3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0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23764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8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7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1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3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231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483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1FE1149-0C93-4FFF-8F5F-9F56EAFCF2C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2D03A86-549F-458F-A664-E9B2BEC649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640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_rc4QknGj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1671120"/>
            <a:ext cx="9612971" cy="36885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710" y="1671120"/>
            <a:ext cx="8229600" cy="2771775"/>
          </a:xfrm>
        </p:spPr>
      </p:pic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25" y="1671120"/>
            <a:ext cx="9612969" cy="3688532"/>
          </a:xfrm>
        </p:spPr>
      </p:pic>
    </p:spTree>
    <p:extLst>
      <p:ext uri="{BB962C8B-B14F-4D97-AF65-F5344CB8AC3E}">
        <p14:creationId xmlns:p14="http://schemas.microsoft.com/office/powerpoint/2010/main" val="389441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2679700" y="2036763"/>
            <a:ext cx="6832600" cy="3005137"/>
          </a:xfrm>
        </p:spPr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OCTOBER 2021 EBP TIP OF THE MONTH</a:t>
            </a:r>
            <a:br>
              <a:rPr lang="en-US" sz="40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</a:br>
            <a:r>
              <a:rPr lang="en-US" sz="40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CHANGE TALK </a:t>
            </a:r>
          </a:p>
          <a:p>
            <a:r>
              <a:rPr lang="en-US" sz="40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Change Talk - Sustain Talk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3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1520687" y="1351723"/>
            <a:ext cx="7991613" cy="369017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>
                <a:solidFill>
                  <a:schemeClr val="tx2"/>
                </a:solidFill>
              </a:rPr>
              <a:t>When a client is ready or thinking about change it is often reflected in their words.</a:t>
            </a: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The words used can be separated into 4 main areas of change.</a:t>
            </a: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These main areas of change talk is referred to as DARN</a:t>
            </a:r>
          </a:p>
        </p:txBody>
      </p:sp>
    </p:spTree>
    <p:extLst>
      <p:ext uri="{BB962C8B-B14F-4D97-AF65-F5344CB8AC3E}">
        <p14:creationId xmlns:p14="http://schemas.microsoft.com/office/powerpoint/2010/main" val="64805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1520687" y="1351723"/>
            <a:ext cx="7991613" cy="430364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CHANGE TALK: DARN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solidFill>
                  <a:schemeClr val="tx2"/>
                </a:solidFill>
              </a:rPr>
              <a:t>DESIRE: Why do you want to change?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solidFill>
                  <a:schemeClr val="tx2"/>
                </a:solidFill>
              </a:rPr>
              <a:t>ABILITY: What makes you believe you can do this?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solidFill>
                  <a:schemeClr val="tx2"/>
                </a:solidFill>
              </a:rPr>
              <a:t>REASON/NEED: What are some reasons to make this change.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solidFill>
                  <a:schemeClr val="tx2"/>
                </a:solidFill>
              </a:rPr>
              <a:t>COMMITMENT: So what are you willing to do now?</a:t>
            </a:r>
          </a:p>
        </p:txBody>
      </p:sp>
    </p:spTree>
    <p:extLst>
      <p:ext uri="{BB962C8B-B14F-4D97-AF65-F5344CB8AC3E}">
        <p14:creationId xmlns:p14="http://schemas.microsoft.com/office/powerpoint/2010/main" val="407328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1520687" y="1351723"/>
            <a:ext cx="7991613" cy="4303642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2"/>
                </a:solidFill>
              </a:rPr>
              <a:t>When working with change behavior, it is important to note the Stages of Change an individual is at. </a:t>
            </a: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DARNC may sound different depending on the Stages of Change.</a:t>
            </a: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The contemplation Stage can be a difficult point in the change behavior. </a:t>
            </a:r>
          </a:p>
        </p:txBody>
      </p:sp>
    </p:spTree>
    <p:extLst>
      <p:ext uri="{BB962C8B-B14F-4D97-AF65-F5344CB8AC3E}">
        <p14:creationId xmlns:p14="http://schemas.microsoft.com/office/powerpoint/2010/main" val="217075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1520687" y="1351723"/>
            <a:ext cx="7991613" cy="430364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>
                <a:solidFill>
                  <a:schemeClr val="tx2"/>
                </a:solidFill>
              </a:rPr>
              <a:t>At the contemplation Stage, the client is Ambivalent about a behavior, he can speak both sides of the argument – </a:t>
            </a:r>
            <a:r>
              <a:rPr lang="en-US" sz="2800" dirty="0" err="1">
                <a:solidFill>
                  <a:schemeClr val="tx2"/>
                </a:solidFill>
              </a:rPr>
              <a:t>i.e</a:t>
            </a:r>
            <a:r>
              <a:rPr lang="en-US" sz="2800" dirty="0">
                <a:solidFill>
                  <a:schemeClr val="tx2"/>
                </a:solidFill>
              </a:rPr>
              <a:t> . Can give pros (Change Talk) and cons (Sustain Talk) to change.</a:t>
            </a: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It’s important when working with a client at this Stage is to know the difference between the Change Talk and the Sustain Talk.  </a:t>
            </a: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Sustain Talk is all the DARN that supports no change or status quo behavior </a:t>
            </a:r>
          </a:p>
        </p:txBody>
      </p:sp>
    </p:spTree>
    <p:extLst>
      <p:ext uri="{BB962C8B-B14F-4D97-AF65-F5344CB8AC3E}">
        <p14:creationId xmlns:p14="http://schemas.microsoft.com/office/powerpoint/2010/main" val="421107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1232452" y="1252330"/>
            <a:ext cx="9750287" cy="4412974"/>
          </a:xfrm>
        </p:spPr>
        <p:txBody>
          <a:bodyPr>
            <a:normAutofit/>
          </a:bodyPr>
          <a:lstStyle/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r>
              <a:rPr lang="en-US" sz="2800" dirty="0">
                <a:solidFill>
                  <a:schemeClr val="tx2"/>
                </a:solidFill>
              </a:rPr>
              <a:t>The video below illustrates what you should do when the client is talking Sustain Talk. </a:t>
            </a: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r>
              <a:rPr lang="en-US" sz="2800" dirty="0">
                <a:solidFill>
                  <a:schemeClr val="tx2"/>
                </a:solidFill>
                <a:hlinkClick r:id="rId2"/>
              </a:rPr>
              <a:t>Video: Change Talk and Sustain Talk</a:t>
            </a:r>
            <a:endParaRPr lang="en-US" sz="2800" dirty="0">
              <a:solidFill>
                <a:schemeClr val="tx2"/>
              </a:solidFill>
            </a:endParaRP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endParaRPr lang="en-US" sz="2800" dirty="0">
              <a:solidFill>
                <a:schemeClr val="tx2"/>
              </a:solidFill>
            </a:endParaRPr>
          </a:p>
          <a:p>
            <a:pPr algn="l"/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6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890052"/>
          </a:xfrm>
        </p:spPr>
        <p:txBody>
          <a:bodyPr>
            <a:normAutofit/>
          </a:bodyPr>
          <a:lstStyle/>
          <a:p>
            <a:r>
              <a:rPr lang="en-US" sz="3600" dirty="0"/>
              <a:t>For practice, listen to your client when they talk about a behavior change. 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1) Can you identify the D, A, R, N, C?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2) Can you identify the Change Talk versus the Sustain Talk?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* See Tip of the Month: December 2020 Change Talk for more details.</a:t>
            </a:r>
          </a:p>
        </p:txBody>
      </p:sp>
    </p:spTree>
    <p:extLst>
      <p:ext uri="{BB962C8B-B14F-4D97-AF65-F5344CB8AC3E}">
        <p14:creationId xmlns:p14="http://schemas.microsoft.com/office/powerpoint/2010/main" val="2087933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50</TotalTime>
  <Words>316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Cambria Math</vt:lpstr>
      <vt:lpstr>Franklin Gothic Book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practice, listen to your client when they talk about a behavior change.   1) Can you identify the D, A, R, N, C?  2) Can you identify the Change Talk versus the Sustain Talk?  * See Tip of the Month: December 2020 Change Talk for more details.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Borja</dc:creator>
  <cp:lastModifiedBy>Tatsuno, Amy K</cp:lastModifiedBy>
  <cp:revision>8</cp:revision>
  <dcterms:created xsi:type="dcterms:W3CDTF">2021-11-08T23:24:39Z</dcterms:created>
  <dcterms:modified xsi:type="dcterms:W3CDTF">2021-11-09T21:13:38Z</dcterms:modified>
</cp:coreProperties>
</file>