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26D4-64A6-43C5-9E0B-FF92D8C132B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729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FC225-2711-4056-8344-14DD16504F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0730F-0A2F-4670-901C-B7EB582F24B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177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209F9-0F57-403E-8A76-DCA5A994E04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59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3A53A-0AAA-4AA9-84EE-BC532DDBC44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00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7D63-B86D-4FC3-A36B-483D7451BE7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39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2F36-7BB6-4A89-A1B1-E41758E337C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27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9ED51-8585-42BE-AEB5-989C968367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51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0CC8F-3E93-4D44-A63F-7BCB92CFDDC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30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8B5CB-1C4D-416E-9B85-E337916FBC6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36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F8A2-CC20-41AB-A2A7-04C493590E5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55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26D4-64A6-43C5-9E0B-FF92D8C132B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98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FC225-2711-4056-8344-14DD16504F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9607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0730F-0A2F-4670-901C-B7EB582F24B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121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209F9-0F57-403E-8A76-DCA5A994E04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040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3A53A-0AAA-4AA9-84EE-BC532DDBC44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24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7D63-B86D-4FC3-A36B-483D7451BE7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237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2F36-7BB6-4A89-A1B1-E41758E337C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9ED51-8585-42BE-AEB5-989C968367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070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0CC8F-3E93-4D44-A63F-7BCB92CFDDC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0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8B5CB-1C4D-416E-9B85-E337916FBC6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9623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F8A2-CC20-41AB-A2A7-04C493590E5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91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B018E40-CD07-48A8-9BD1-C74B6C6F724E}" type="slidenum">
              <a:rPr lang="en-US" alt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B018E40-CD07-48A8-9BD1-C74B6C6F724E}" type="slidenum">
              <a:rPr lang="en-US" alt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3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4NY2Emp1b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NOVEMber</a:t>
            </a:r>
            <a:r>
              <a:rPr lang="en-US" dirty="0" smtClean="0"/>
              <a:t> </a:t>
            </a:r>
            <a:r>
              <a:rPr lang="en-US" dirty="0"/>
              <a:t>2020 </a:t>
            </a:r>
            <a:br>
              <a:rPr lang="en-US" dirty="0"/>
            </a:br>
            <a:r>
              <a:rPr lang="en-US" dirty="0" err="1"/>
              <a:t>ebp</a:t>
            </a:r>
            <a:r>
              <a:rPr lang="en-US" dirty="0"/>
              <a:t> tip of the month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Social Support Network </a:t>
            </a:r>
            <a:r>
              <a:rPr lang="en-US" sz="5400" dirty="0" smtClean="0">
                <a:solidFill>
                  <a:schemeClr val="bg1"/>
                </a:solidFill>
              </a:rPr>
              <a:t>(Demonstration)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Support Network (SSN)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A person’s SSN consists of family, friends, and peers.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A healthy SSN will have people that celebrates your success as well as lift you from failures. They show up in your life as you in theirs.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A healthy SSN consists of people that listens to your hopes and fears. People that encourages and also tell you the truth that is hard to hear but necessary.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SSN is a vital source of support for a person.  This support can reinforce pro-social or anti-social beliefs, thoughts, feelings, and behaviors.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Many in the field of recovery attributes a large part of the success or failure of sobriety to a person’s SSN.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discussion of the </a:t>
            </a:r>
            <a:r>
              <a:rPr lang="en-US" dirty="0" err="1"/>
              <a:t>ssn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is a continuation of the use of the SSN with an demonstration on possible use with client via </a:t>
            </a:r>
            <a:r>
              <a:rPr lang="en-US" sz="2800" dirty="0" err="1" smtClean="0">
                <a:solidFill>
                  <a:schemeClr val="bg1"/>
                </a:solidFill>
              </a:rPr>
              <a:t>Webex</a:t>
            </a:r>
            <a:r>
              <a:rPr lang="en-US" sz="2800" dirty="0" smtClean="0">
                <a:solidFill>
                  <a:schemeClr val="bg1"/>
                </a:solidFill>
              </a:rPr>
              <a:t> or Zoom.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In </a:t>
            </a:r>
            <a:r>
              <a:rPr lang="en-US" sz="2800" dirty="0">
                <a:solidFill>
                  <a:schemeClr val="bg1"/>
                </a:solidFill>
              </a:rPr>
              <a:t>the video, our </a:t>
            </a:r>
            <a:r>
              <a:rPr lang="en-US" sz="2800" dirty="0" smtClean="0">
                <a:solidFill>
                  <a:schemeClr val="bg1"/>
                </a:solidFill>
              </a:rPr>
              <a:t>training partner Brad </a:t>
            </a:r>
            <a:r>
              <a:rPr lang="en-US" sz="2800" dirty="0">
                <a:solidFill>
                  <a:schemeClr val="bg1"/>
                </a:solidFill>
              </a:rPr>
              <a:t>from Justice Systems Assessment and Treatment (J-SAT) </a:t>
            </a:r>
            <a:r>
              <a:rPr lang="en-US" sz="2800" dirty="0" smtClean="0">
                <a:solidFill>
                  <a:schemeClr val="bg1"/>
                </a:solidFill>
              </a:rPr>
              <a:t>gives a demonstration </a:t>
            </a:r>
            <a:r>
              <a:rPr lang="en-US" sz="2800" dirty="0">
                <a:solidFill>
                  <a:schemeClr val="bg1"/>
                </a:solidFill>
              </a:rPr>
              <a:t>of the </a:t>
            </a:r>
            <a:r>
              <a:rPr lang="en-US" sz="2800" dirty="0" smtClean="0">
                <a:solidFill>
                  <a:schemeClr val="bg1"/>
                </a:solidFill>
              </a:rPr>
              <a:t>SSN.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Note: See our July 2018 video on Social Networking Map for a blank copy of the map and for further detailed description on completing the map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 next two slides are for your use and it can be used with a client to work on their SSN.  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Video link:         		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youtu.be/o4NY2Emp1bk</a:t>
            </a:r>
            <a:endParaRPr lang="en-US" sz="2800" dirty="0" smtClean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179036" y="5734227"/>
            <a:ext cx="1384419" cy="247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3843338" y="385763"/>
            <a:ext cx="5942012" cy="5943600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4662488" y="1241426"/>
            <a:ext cx="4341812" cy="4341813"/>
          </a:xfrm>
          <a:prstGeom prst="ellipse">
            <a:avLst/>
          </a:prstGeom>
          <a:gradFill rotWithShape="1">
            <a:gsLst>
              <a:gs pos="0">
                <a:srgbClr val="00FFC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5638800" y="2347913"/>
            <a:ext cx="2286000" cy="22860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DDDDDD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6557963" y="3273425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515100" y="33686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YOU</a:t>
            </a:r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6896100" y="892176"/>
            <a:ext cx="2743200" cy="1636713"/>
          </a:xfrm>
          <a:custGeom>
            <a:avLst/>
            <a:gdLst>
              <a:gd name="T0" fmla="*/ 2147483646 w 1728"/>
              <a:gd name="T1" fmla="*/ 0 h 1031"/>
              <a:gd name="T2" fmla="*/ 2147483646 w 1728"/>
              <a:gd name="T3" fmla="*/ 2147483646 h 1031"/>
              <a:gd name="T4" fmla="*/ 0 w 1728"/>
              <a:gd name="T5" fmla="*/ 2147483646 h 10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28" h="1031">
                <a:moveTo>
                  <a:pt x="1728" y="0"/>
                </a:moveTo>
                <a:lnTo>
                  <a:pt x="1315" y="8"/>
                </a:lnTo>
                <a:lnTo>
                  <a:pt x="0" y="103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7743826" y="1206501"/>
            <a:ext cx="1908175" cy="1247775"/>
          </a:xfrm>
          <a:custGeom>
            <a:avLst/>
            <a:gdLst>
              <a:gd name="T0" fmla="*/ 2147483646 w 1202"/>
              <a:gd name="T1" fmla="*/ 0 h 786"/>
              <a:gd name="T2" fmla="*/ 2147483646 w 1202"/>
              <a:gd name="T3" fmla="*/ 0 h 786"/>
              <a:gd name="T4" fmla="*/ 0 w 1202"/>
              <a:gd name="T5" fmla="*/ 2147483646 h 7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2" h="786">
                <a:moveTo>
                  <a:pt x="1202" y="0"/>
                </a:moveTo>
                <a:lnTo>
                  <a:pt x="1005" y="0"/>
                </a:lnTo>
                <a:lnTo>
                  <a:pt x="0" y="78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8697913" y="1597025"/>
            <a:ext cx="982662" cy="573088"/>
          </a:xfrm>
          <a:custGeom>
            <a:avLst/>
            <a:gdLst>
              <a:gd name="T0" fmla="*/ 2147483646 w 619"/>
              <a:gd name="T1" fmla="*/ 0 h 361"/>
              <a:gd name="T2" fmla="*/ 2147483646 w 619"/>
              <a:gd name="T3" fmla="*/ 0 h 361"/>
              <a:gd name="T4" fmla="*/ 0 w 619"/>
              <a:gd name="T5" fmla="*/ 2147483646 h 3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19" h="361">
                <a:moveTo>
                  <a:pt x="619" y="0"/>
                </a:moveTo>
                <a:lnTo>
                  <a:pt x="447" y="0"/>
                </a:lnTo>
                <a:lnTo>
                  <a:pt x="0" y="36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929688" y="652463"/>
            <a:ext cx="1738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Daily Contact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9610725" y="1063625"/>
            <a:ext cx="1138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Weekly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9648825" y="1444625"/>
            <a:ext cx="1252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Monthly</a:t>
            </a:r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1855788" y="839788"/>
            <a:ext cx="304800" cy="304800"/>
          </a:xfrm>
          <a:prstGeom prst="ellipse">
            <a:avLst/>
          </a:prstGeom>
          <a:noFill/>
          <a:ln w="222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1801813" y="5922963"/>
            <a:ext cx="304800" cy="304800"/>
          </a:xfrm>
          <a:prstGeom prst="ellipse">
            <a:avLst/>
          </a:prstGeom>
          <a:solidFill>
            <a:srgbClr val="C0C0C0"/>
          </a:solidFill>
          <a:ln w="222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236913" y="849313"/>
            <a:ext cx="304800" cy="304800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208338" y="5903913"/>
            <a:ext cx="304800" cy="304800"/>
          </a:xfrm>
          <a:prstGeom prst="rect">
            <a:avLst/>
          </a:prstGeom>
          <a:solidFill>
            <a:srgbClr val="C0C0C0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773238" y="290513"/>
            <a:ext cx="2514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HELPFUL SUPPORT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552575" y="5419726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NON-HELPFUL SPPT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349500" y="116205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FAMILY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508125" y="1249363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‘FRIEND’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2295525" y="6300788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FAMILY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490663" y="6283325"/>
            <a:ext cx="1219201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‘FRIEND’</a:t>
            </a:r>
          </a:p>
        </p:txBody>
      </p:sp>
      <p:sp>
        <p:nvSpPr>
          <p:cNvPr id="3095" name="TextBox 55"/>
          <p:cNvSpPr txBox="1">
            <a:spLocks noChangeArrowheads="1"/>
          </p:cNvSpPr>
          <p:nvPr/>
        </p:nvSpPr>
        <p:spPr bwMode="auto">
          <a:xfrm>
            <a:off x="10218738" y="4965701"/>
            <a:ext cx="22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96" name="Oval 14"/>
          <p:cNvSpPr>
            <a:spLocks noChangeArrowheads="1"/>
          </p:cNvSpPr>
          <p:nvPr/>
        </p:nvSpPr>
        <p:spPr bwMode="auto">
          <a:xfrm>
            <a:off x="1800225" y="3667126"/>
            <a:ext cx="400050" cy="384175"/>
          </a:xfrm>
          <a:prstGeom prst="ellipse">
            <a:avLst/>
          </a:prstGeom>
          <a:noFill/>
          <a:ln w="222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??</a:t>
            </a:r>
          </a:p>
        </p:txBody>
      </p:sp>
      <p:sp>
        <p:nvSpPr>
          <p:cNvPr id="3097" name="Oval 14"/>
          <p:cNvSpPr>
            <a:spLocks noChangeArrowheads="1"/>
          </p:cNvSpPr>
          <p:nvPr/>
        </p:nvSpPr>
        <p:spPr bwMode="auto">
          <a:xfrm>
            <a:off x="4792663" y="1936751"/>
            <a:ext cx="400050" cy="384175"/>
          </a:xfrm>
          <a:prstGeom prst="ellipse">
            <a:avLst/>
          </a:prstGeom>
          <a:solidFill>
            <a:srgbClr val="C0C0C0"/>
          </a:solidFill>
          <a:ln w="222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??</a:t>
            </a:r>
          </a:p>
        </p:txBody>
      </p:sp>
      <p:sp>
        <p:nvSpPr>
          <p:cNvPr id="3098" name="Oval 14"/>
          <p:cNvSpPr>
            <a:spLocks noChangeArrowheads="1"/>
          </p:cNvSpPr>
          <p:nvPr/>
        </p:nvSpPr>
        <p:spPr bwMode="auto">
          <a:xfrm>
            <a:off x="5283200" y="1357314"/>
            <a:ext cx="400050" cy="384175"/>
          </a:xfrm>
          <a:prstGeom prst="ellipse">
            <a:avLst/>
          </a:prstGeom>
          <a:solidFill>
            <a:srgbClr val="C0C0C0"/>
          </a:solidFill>
          <a:ln w="222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??</a:t>
            </a:r>
          </a:p>
        </p:txBody>
      </p:sp>
      <p:sp>
        <p:nvSpPr>
          <p:cNvPr id="3099" name="Oval 14"/>
          <p:cNvSpPr>
            <a:spLocks noChangeArrowheads="1"/>
          </p:cNvSpPr>
          <p:nvPr/>
        </p:nvSpPr>
        <p:spPr bwMode="auto">
          <a:xfrm>
            <a:off x="1820863" y="1819276"/>
            <a:ext cx="400050" cy="384175"/>
          </a:xfrm>
          <a:prstGeom prst="ellipse">
            <a:avLst/>
          </a:prstGeom>
          <a:noFill/>
          <a:ln w="222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??</a:t>
            </a:r>
          </a:p>
        </p:txBody>
      </p:sp>
      <p:sp>
        <p:nvSpPr>
          <p:cNvPr id="3100" name="Oval 14"/>
          <p:cNvSpPr>
            <a:spLocks noChangeArrowheads="1"/>
          </p:cNvSpPr>
          <p:nvPr/>
        </p:nvSpPr>
        <p:spPr bwMode="auto">
          <a:xfrm>
            <a:off x="1812925" y="2636839"/>
            <a:ext cx="400050" cy="384175"/>
          </a:xfrm>
          <a:prstGeom prst="ellipse">
            <a:avLst/>
          </a:prstGeom>
          <a:noFill/>
          <a:ln w="222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??</a:t>
            </a:r>
          </a:p>
        </p:txBody>
      </p:sp>
      <p:sp>
        <p:nvSpPr>
          <p:cNvPr id="3101" name="Oval 14"/>
          <p:cNvSpPr>
            <a:spLocks noChangeArrowheads="1"/>
          </p:cNvSpPr>
          <p:nvPr/>
        </p:nvSpPr>
        <p:spPr bwMode="auto">
          <a:xfrm>
            <a:off x="1814513" y="3157539"/>
            <a:ext cx="400050" cy="384175"/>
          </a:xfrm>
          <a:prstGeom prst="ellipse">
            <a:avLst/>
          </a:prstGeom>
          <a:noFill/>
          <a:ln w="222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??</a:t>
            </a:r>
          </a:p>
        </p:txBody>
      </p:sp>
      <p:sp>
        <p:nvSpPr>
          <p:cNvPr id="3102" name="Oval 14"/>
          <p:cNvSpPr>
            <a:spLocks noChangeArrowheads="1"/>
          </p:cNvSpPr>
          <p:nvPr/>
        </p:nvSpPr>
        <p:spPr bwMode="auto">
          <a:xfrm>
            <a:off x="4222750" y="1947864"/>
            <a:ext cx="400050" cy="384175"/>
          </a:xfrm>
          <a:prstGeom prst="ellipse">
            <a:avLst/>
          </a:prstGeom>
          <a:solidFill>
            <a:srgbClr val="C0C0C0"/>
          </a:solidFill>
          <a:ln w="222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??</a:t>
            </a:r>
          </a:p>
        </p:txBody>
      </p:sp>
      <p:sp>
        <p:nvSpPr>
          <p:cNvPr id="3103" name="Oval 14"/>
          <p:cNvSpPr>
            <a:spLocks noChangeArrowheads="1"/>
          </p:cNvSpPr>
          <p:nvPr/>
        </p:nvSpPr>
        <p:spPr bwMode="auto">
          <a:xfrm>
            <a:off x="4779963" y="1373189"/>
            <a:ext cx="400050" cy="384175"/>
          </a:xfrm>
          <a:prstGeom prst="ellipse">
            <a:avLst/>
          </a:prstGeom>
          <a:solidFill>
            <a:srgbClr val="C0C0C0"/>
          </a:solidFill>
          <a:ln w="222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??</a:t>
            </a:r>
          </a:p>
        </p:txBody>
      </p:sp>
      <p:sp>
        <p:nvSpPr>
          <p:cNvPr id="3104" name="Rectangle 16"/>
          <p:cNvSpPr>
            <a:spLocks noChangeArrowheads="1"/>
          </p:cNvSpPr>
          <p:nvPr/>
        </p:nvSpPr>
        <p:spPr bwMode="auto">
          <a:xfrm>
            <a:off x="3179763" y="1838326"/>
            <a:ext cx="361950" cy="365125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105" name="Rectangle 16"/>
          <p:cNvSpPr>
            <a:spLocks noChangeArrowheads="1"/>
          </p:cNvSpPr>
          <p:nvPr/>
        </p:nvSpPr>
        <p:spPr bwMode="auto">
          <a:xfrm>
            <a:off x="3136900" y="3673476"/>
            <a:ext cx="361950" cy="365125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Tx</a:t>
            </a:r>
          </a:p>
        </p:txBody>
      </p:sp>
      <p:sp>
        <p:nvSpPr>
          <p:cNvPr id="3106" name="Rectangle 16"/>
          <p:cNvSpPr>
            <a:spLocks noChangeArrowheads="1"/>
          </p:cNvSpPr>
          <p:nvPr/>
        </p:nvSpPr>
        <p:spPr bwMode="auto">
          <a:xfrm>
            <a:off x="3151188" y="2627314"/>
            <a:ext cx="361950" cy="365125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Teach</a:t>
            </a:r>
          </a:p>
        </p:txBody>
      </p:sp>
      <p:sp>
        <p:nvSpPr>
          <p:cNvPr id="3107" name="Rectangle 16"/>
          <p:cNvSpPr>
            <a:spLocks noChangeArrowheads="1"/>
          </p:cNvSpPr>
          <p:nvPr/>
        </p:nvSpPr>
        <p:spPr bwMode="auto">
          <a:xfrm>
            <a:off x="3133725" y="3149601"/>
            <a:ext cx="361950" cy="365125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PO</a:t>
            </a:r>
          </a:p>
        </p:txBody>
      </p:sp>
      <p:sp>
        <p:nvSpPr>
          <p:cNvPr id="3108" name="Rectangle 16"/>
          <p:cNvSpPr>
            <a:spLocks noChangeArrowheads="1"/>
          </p:cNvSpPr>
          <p:nvPr/>
        </p:nvSpPr>
        <p:spPr bwMode="auto">
          <a:xfrm>
            <a:off x="6162675" y="1150939"/>
            <a:ext cx="361950" cy="365125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Coach</a:t>
            </a:r>
          </a:p>
        </p:txBody>
      </p:sp>
      <p:sp>
        <p:nvSpPr>
          <p:cNvPr id="3109" name="Rectangle 16"/>
          <p:cNvSpPr>
            <a:spLocks noChangeArrowheads="1"/>
          </p:cNvSpPr>
          <p:nvPr/>
        </p:nvSpPr>
        <p:spPr bwMode="auto">
          <a:xfrm>
            <a:off x="5857875" y="677864"/>
            <a:ext cx="361950" cy="365125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110" name="TextBox 1"/>
          <p:cNvSpPr txBox="1">
            <a:spLocks noChangeArrowheads="1"/>
          </p:cNvSpPr>
          <p:nvPr/>
        </p:nvSpPr>
        <p:spPr bwMode="auto">
          <a:xfrm>
            <a:off x="3017839" y="6230939"/>
            <a:ext cx="11080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PROFE-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SSIONAL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b="1">
              <a:solidFill>
                <a:srgbClr val="00000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3111" name="Oval 13"/>
          <p:cNvSpPr>
            <a:spLocks noChangeArrowheads="1"/>
          </p:cNvSpPr>
          <p:nvPr/>
        </p:nvSpPr>
        <p:spPr bwMode="auto">
          <a:xfrm>
            <a:off x="2430463" y="763589"/>
            <a:ext cx="444500" cy="441325"/>
          </a:xfrm>
          <a:prstGeom prst="ellipse">
            <a:avLst/>
          </a:prstGeom>
          <a:noFill/>
          <a:ln w="222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112" name="Oval 13"/>
          <p:cNvSpPr>
            <a:spLocks noChangeArrowheads="1"/>
          </p:cNvSpPr>
          <p:nvPr/>
        </p:nvSpPr>
        <p:spPr bwMode="auto">
          <a:xfrm>
            <a:off x="2490788" y="835025"/>
            <a:ext cx="304800" cy="304800"/>
          </a:xfrm>
          <a:prstGeom prst="ellipse">
            <a:avLst/>
          </a:prstGeom>
          <a:noFill/>
          <a:ln w="222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311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1782763"/>
            <a:ext cx="4635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4" name="TextBox 6"/>
          <p:cNvSpPr txBox="1">
            <a:spLocks noChangeArrowheads="1"/>
          </p:cNvSpPr>
          <p:nvPr/>
        </p:nvSpPr>
        <p:spPr bwMode="auto">
          <a:xfrm>
            <a:off x="2212976" y="1876426"/>
            <a:ext cx="9128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DAUGHTER</a:t>
            </a:r>
          </a:p>
        </p:txBody>
      </p:sp>
      <p:pic>
        <p:nvPicPr>
          <p:cNvPr id="311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6" y="2597150"/>
            <a:ext cx="4810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6" y="3662363"/>
            <a:ext cx="47466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7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463" y="420052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8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3122613"/>
            <a:ext cx="4889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669925"/>
            <a:ext cx="4635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0" name="Oval 13"/>
          <p:cNvSpPr>
            <a:spLocks noChangeArrowheads="1"/>
          </p:cNvSpPr>
          <p:nvPr/>
        </p:nvSpPr>
        <p:spPr bwMode="auto">
          <a:xfrm>
            <a:off x="2435225" y="5870576"/>
            <a:ext cx="444500" cy="441325"/>
          </a:xfrm>
          <a:prstGeom prst="ellipse">
            <a:avLst/>
          </a:prstGeom>
          <a:noFill/>
          <a:ln w="222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3" name="Oval 13"/>
          <p:cNvSpPr>
            <a:spLocks noChangeArrowheads="1"/>
          </p:cNvSpPr>
          <p:nvPr/>
        </p:nvSpPr>
        <p:spPr bwMode="auto">
          <a:xfrm>
            <a:off x="2495550" y="5942013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2225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122" name="TextBox 1"/>
          <p:cNvSpPr txBox="1">
            <a:spLocks noChangeArrowheads="1"/>
          </p:cNvSpPr>
          <p:nvPr/>
        </p:nvSpPr>
        <p:spPr bwMode="auto">
          <a:xfrm>
            <a:off x="3038476" y="1152525"/>
            <a:ext cx="1108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PROFE-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SSIONAL	</a:t>
            </a:r>
          </a:p>
        </p:txBody>
      </p:sp>
      <p:pic>
        <p:nvPicPr>
          <p:cNvPr id="3123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4164013"/>
            <a:ext cx="4635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1" y="4700588"/>
            <a:ext cx="4810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5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860425"/>
            <a:ext cx="4635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6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950" y="581025"/>
            <a:ext cx="4635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7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463" y="4727575"/>
            <a:ext cx="4635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8" name="Picture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1" y="4581525"/>
            <a:ext cx="50006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9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4049713"/>
            <a:ext cx="5000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0" name="Oval 14"/>
          <p:cNvSpPr>
            <a:spLocks noChangeArrowheads="1"/>
          </p:cNvSpPr>
          <p:nvPr/>
        </p:nvSpPr>
        <p:spPr bwMode="auto">
          <a:xfrm>
            <a:off x="7989888" y="4389439"/>
            <a:ext cx="400050" cy="384175"/>
          </a:xfrm>
          <a:prstGeom prst="ellipse">
            <a:avLst/>
          </a:prstGeom>
          <a:noFill/>
          <a:ln w="222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??</a:t>
            </a:r>
          </a:p>
        </p:txBody>
      </p:sp>
      <p:sp>
        <p:nvSpPr>
          <p:cNvPr id="3131" name="Oval 14"/>
          <p:cNvSpPr>
            <a:spLocks noChangeArrowheads="1"/>
          </p:cNvSpPr>
          <p:nvPr/>
        </p:nvSpPr>
        <p:spPr bwMode="auto">
          <a:xfrm>
            <a:off x="9255125" y="2505076"/>
            <a:ext cx="400050" cy="384175"/>
          </a:xfrm>
          <a:prstGeom prst="ellipse">
            <a:avLst/>
          </a:prstGeom>
          <a:noFill/>
          <a:ln w="222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dirty="0">
                <a:solidFill>
                  <a:srgbClr val="000000"/>
                </a:solidFill>
              </a:rPr>
              <a:t>??</a:t>
            </a:r>
          </a:p>
        </p:txBody>
      </p:sp>
      <p:sp>
        <p:nvSpPr>
          <p:cNvPr id="3132" name="Oval 14"/>
          <p:cNvSpPr>
            <a:spLocks noChangeArrowheads="1"/>
          </p:cNvSpPr>
          <p:nvPr/>
        </p:nvSpPr>
        <p:spPr bwMode="auto">
          <a:xfrm>
            <a:off x="8321675" y="3538539"/>
            <a:ext cx="400050" cy="384175"/>
          </a:xfrm>
          <a:prstGeom prst="ellipse">
            <a:avLst/>
          </a:prstGeom>
          <a:noFill/>
          <a:ln w="222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??</a:t>
            </a:r>
          </a:p>
        </p:txBody>
      </p:sp>
      <p:sp>
        <p:nvSpPr>
          <p:cNvPr id="3133" name="Oval 14"/>
          <p:cNvSpPr>
            <a:spLocks noChangeArrowheads="1"/>
          </p:cNvSpPr>
          <p:nvPr/>
        </p:nvSpPr>
        <p:spPr bwMode="auto">
          <a:xfrm>
            <a:off x="8205788" y="2678114"/>
            <a:ext cx="400050" cy="369887"/>
          </a:xfrm>
          <a:prstGeom prst="ellipse">
            <a:avLst/>
          </a:prstGeom>
          <a:noFill/>
          <a:ln w="222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??</a:t>
            </a:r>
          </a:p>
        </p:txBody>
      </p:sp>
      <p:pic>
        <p:nvPicPr>
          <p:cNvPr id="313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763" y="2155825"/>
            <a:ext cx="4635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5" name="TextBox 6"/>
          <p:cNvSpPr txBox="1">
            <a:spLocks noChangeArrowheads="1"/>
          </p:cNvSpPr>
          <p:nvPr/>
        </p:nvSpPr>
        <p:spPr bwMode="auto">
          <a:xfrm>
            <a:off x="10002838" y="2259013"/>
            <a:ext cx="5064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b="1" dirty="0">
                <a:solidFill>
                  <a:srgbClr val="000000"/>
                </a:solidFill>
              </a:rPr>
              <a:t>WIFE</a:t>
            </a:r>
          </a:p>
        </p:txBody>
      </p:sp>
      <p:pic>
        <p:nvPicPr>
          <p:cNvPr id="313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2678113"/>
            <a:ext cx="4635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7" name="TextBox 6"/>
          <p:cNvSpPr txBox="1">
            <a:spLocks noChangeArrowheads="1"/>
          </p:cNvSpPr>
          <p:nvPr/>
        </p:nvSpPr>
        <p:spPr bwMode="auto">
          <a:xfrm>
            <a:off x="9872664" y="2778126"/>
            <a:ext cx="8286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HUSBAND</a:t>
            </a:r>
          </a:p>
        </p:txBody>
      </p:sp>
      <p:pic>
        <p:nvPicPr>
          <p:cNvPr id="313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763" y="3525838"/>
            <a:ext cx="4635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9" name="TextBox 6"/>
          <p:cNvSpPr txBox="1">
            <a:spLocks noChangeArrowheads="1"/>
          </p:cNvSpPr>
          <p:nvPr/>
        </p:nvSpPr>
        <p:spPr bwMode="auto">
          <a:xfrm>
            <a:off x="10021888" y="3636963"/>
            <a:ext cx="4619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SON</a:t>
            </a:r>
          </a:p>
        </p:txBody>
      </p:sp>
      <p:pic>
        <p:nvPicPr>
          <p:cNvPr id="314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488" y="4256088"/>
            <a:ext cx="4635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41" name="TextBox 6"/>
          <p:cNvSpPr txBox="1">
            <a:spLocks noChangeArrowheads="1"/>
          </p:cNvSpPr>
          <p:nvPr/>
        </p:nvSpPr>
        <p:spPr bwMode="auto">
          <a:xfrm>
            <a:off x="9669463" y="4349751"/>
            <a:ext cx="9128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b="1">
                <a:solidFill>
                  <a:srgbClr val="000000"/>
                </a:solidFill>
              </a:rPr>
              <a:t>DAUGHTER</a:t>
            </a:r>
          </a:p>
        </p:txBody>
      </p:sp>
    </p:spTree>
    <p:extLst>
      <p:ext uri="{BB962C8B-B14F-4D97-AF65-F5344CB8AC3E}">
        <p14:creationId xmlns:p14="http://schemas.microsoft.com/office/powerpoint/2010/main" val="24611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3810001" y="512763"/>
            <a:ext cx="5942013" cy="5942012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4638676" y="1303338"/>
            <a:ext cx="4341813" cy="4341812"/>
          </a:xfrm>
          <a:prstGeom prst="ellipse">
            <a:avLst/>
          </a:prstGeom>
          <a:gradFill rotWithShape="1">
            <a:gsLst>
              <a:gs pos="0">
                <a:srgbClr val="00FFC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5672138" y="2341563"/>
            <a:ext cx="2286000" cy="22860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DDDDDD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6572250" y="3255963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529388" y="3351214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200" b="1">
              <a:solidFill>
                <a:srgbClr val="000000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6910388" y="874713"/>
            <a:ext cx="2743200" cy="1636712"/>
          </a:xfrm>
          <a:custGeom>
            <a:avLst/>
            <a:gdLst>
              <a:gd name="T0" fmla="*/ 2147483646 w 1728"/>
              <a:gd name="T1" fmla="*/ 0 h 1031"/>
              <a:gd name="T2" fmla="*/ 2147483646 w 1728"/>
              <a:gd name="T3" fmla="*/ 2147483646 h 1031"/>
              <a:gd name="T4" fmla="*/ 0 w 1728"/>
              <a:gd name="T5" fmla="*/ 2147483646 h 10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28" h="1031">
                <a:moveTo>
                  <a:pt x="1728" y="0"/>
                </a:moveTo>
                <a:lnTo>
                  <a:pt x="1315" y="8"/>
                </a:lnTo>
                <a:lnTo>
                  <a:pt x="0" y="103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7758114" y="1189039"/>
            <a:ext cx="1908175" cy="1247775"/>
          </a:xfrm>
          <a:custGeom>
            <a:avLst/>
            <a:gdLst>
              <a:gd name="T0" fmla="*/ 2147483646 w 1202"/>
              <a:gd name="T1" fmla="*/ 0 h 786"/>
              <a:gd name="T2" fmla="*/ 2147483646 w 1202"/>
              <a:gd name="T3" fmla="*/ 0 h 786"/>
              <a:gd name="T4" fmla="*/ 0 w 1202"/>
              <a:gd name="T5" fmla="*/ 2147483646 h 7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2" h="786">
                <a:moveTo>
                  <a:pt x="1202" y="0"/>
                </a:moveTo>
                <a:lnTo>
                  <a:pt x="1005" y="0"/>
                </a:lnTo>
                <a:lnTo>
                  <a:pt x="0" y="78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8712201" y="1579564"/>
            <a:ext cx="982663" cy="573087"/>
          </a:xfrm>
          <a:custGeom>
            <a:avLst/>
            <a:gdLst>
              <a:gd name="T0" fmla="*/ 2147483646 w 619"/>
              <a:gd name="T1" fmla="*/ 0 h 361"/>
              <a:gd name="T2" fmla="*/ 2147483646 w 619"/>
              <a:gd name="T3" fmla="*/ 0 h 361"/>
              <a:gd name="T4" fmla="*/ 0 w 619"/>
              <a:gd name="T5" fmla="*/ 2147483646 h 3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19" h="361">
                <a:moveTo>
                  <a:pt x="619" y="0"/>
                </a:moveTo>
                <a:lnTo>
                  <a:pt x="447" y="0"/>
                </a:lnTo>
                <a:lnTo>
                  <a:pt x="0" y="36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8929688" y="652463"/>
            <a:ext cx="1738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Daily Contact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9625014" y="1046163"/>
            <a:ext cx="1138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Weekly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9663114" y="1427163"/>
            <a:ext cx="1252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Monthly</a:t>
            </a: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1890713" y="1323975"/>
            <a:ext cx="304800" cy="304800"/>
          </a:xfrm>
          <a:prstGeom prst="ellipse">
            <a:avLst/>
          </a:prstGeom>
          <a:noFill/>
          <a:ln w="222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62" name="Rectangle 15"/>
          <p:cNvSpPr>
            <a:spLocks noChangeArrowheads="1"/>
          </p:cNvSpPr>
          <p:nvPr/>
        </p:nvSpPr>
        <p:spPr bwMode="auto">
          <a:xfrm>
            <a:off x="3271838" y="1333500"/>
            <a:ext cx="304800" cy="304800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63" name="Text Box 17"/>
          <p:cNvSpPr txBox="1">
            <a:spLocks noChangeArrowheads="1"/>
          </p:cNvSpPr>
          <p:nvPr/>
        </p:nvSpPr>
        <p:spPr bwMode="auto">
          <a:xfrm>
            <a:off x="1808163" y="774701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HELPFUL SUPPORT</a:t>
            </a:r>
          </a:p>
        </p:txBody>
      </p:sp>
      <p:sp>
        <p:nvSpPr>
          <p:cNvPr id="2064" name="Text Box 19"/>
          <p:cNvSpPr txBox="1">
            <a:spLocks noChangeArrowheads="1"/>
          </p:cNvSpPr>
          <p:nvPr/>
        </p:nvSpPr>
        <p:spPr bwMode="auto">
          <a:xfrm>
            <a:off x="2346325" y="1728788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FAMILY</a:t>
            </a:r>
          </a:p>
        </p:txBody>
      </p:sp>
      <p:sp>
        <p:nvSpPr>
          <p:cNvPr id="2065" name="Text Box 20"/>
          <p:cNvSpPr txBox="1">
            <a:spLocks noChangeArrowheads="1"/>
          </p:cNvSpPr>
          <p:nvPr/>
        </p:nvSpPr>
        <p:spPr bwMode="auto">
          <a:xfrm>
            <a:off x="1541463" y="1743075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‘FRIEND’</a:t>
            </a:r>
          </a:p>
        </p:txBody>
      </p:sp>
      <p:sp>
        <p:nvSpPr>
          <p:cNvPr id="2066" name="Oval 13"/>
          <p:cNvSpPr>
            <a:spLocks noChangeArrowheads="1"/>
          </p:cNvSpPr>
          <p:nvPr/>
        </p:nvSpPr>
        <p:spPr bwMode="auto">
          <a:xfrm>
            <a:off x="2465388" y="1247776"/>
            <a:ext cx="444500" cy="441325"/>
          </a:xfrm>
          <a:prstGeom prst="ellipse">
            <a:avLst/>
          </a:prstGeom>
          <a:noFill/>
          <a:ln w="222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67" name="Oval 13"/>
          <p:cNvSpPr>
            <a:spLocks noChangeArrowheads="1"/>
          </p:cNvSpPr>
          <p:nvPr/>
        </p:nvSpPr>
        <p:spPr bwMode="auto">
          <a:xfrm>
            <a:off x="2525713" y="1319213"/>
            <a:ext cx="304800" cy="304800"/>
          </a:xfrm>
          <a:prstGeom prst="ellipse">
            <a:avLst/>
          </a:prstGeom>
          <a:noFill/>
          <a:ln w="222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68" name="TextBox 1"/>
          <p:cNvSpPr txBox="1">
            <a:spLocks noChangeArrowheads="1"/>
          </p:cNvSpPr>
          <p:nvPr/>
        </p:nvSpPr>
        <p:spPr bwMode="auto">
          <a:xfrm>
            <a:off x="3073401" y="1636714"/>
            <a:ext cx="1108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PROFE-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SSIONAL	</a:t>
            </a:r>
          </a:p>
        </p:txBody>
      </p:sp>
      <p:sp>
        <p:nvSpPr>
          <p:cNvPr id="2069" name="Oval 14"/>
          <p:cNvSpPr>
            <a:spLocks noChangeArrowheads="1"/>
          </p:cNvSpPr>
          <p:nvPr/>
        </p:nvSpPr>
        <p:spPr bwMode="auto">
          <a:xfrm>
            <a:off x="1897063" y="5557838"/>
            <a:ext cx="304800" cy="304800"/>
          </a:xfrm>
          <a:prstGeom prst="ellipse">
            <a:avLst/>
          </a:prstGeom>
          <a:solidFill>
            <a:srgbClr val="C0C0C0"/>
          </a:solidFill>
          <a:ln w="222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70" name="Rectangle 16"/>
          <p:cNvSpPr>
            <a:spLocks noChangeArrowheads="1"/>
          </p:cNvSpPr>
          <p:nvPr/>
        </p:nvSpPr>
        <p:spPr bwMode="auto">
          <a:xfrm>
            <a:off x="3303588" y="5538788"/>
            <a:ext cx="304800" cy="304800"/>
          </a:xfrm>
          <a:prstGeom prst="rect">
            <a:avLst/>
          </a:prstGeom>
          <a:solidFill>
            <a:srgbClr val="C0C0C0"/>
          </a:solidFill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71" name="Text Box 18"/>
          <p:cNvSpPr txBox="1">
            <a:spLocks noChangeArrowheads="1"/>
          </p:cNvSpPr>
          <p:nvPr/>
        </p:nvSpPr>
        <p:spPr bwMode="auto">
          <a:xfrm>
            <a:off x="1647825" y="505301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NON-HELPFUL SPPT</a:t>
            </a:r>
          </a:p>
        </p:txBody>
      </p:sp>
      <p:sp>
        <p:nvSpPr>
          <p:cNvPr id="2072" name="Text Box 21"/>
          <p:cNvSpPr txBox="1">
            <a:spLocks noChangeArrowheads="1"/>
          </p:cNvSpPr>
          <p:nvPr/>
        </p:nvSpPr>
        <p:spPr bwMode="auto">
          <a:xfrm>
            <a:off x="2390775" y="5935663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FAMILY</a:t>
            </a:r>
          </a:p>
        </p:txBody>
      </p:sp>
      <p:sp>
        <p:nvSpPr>
          <p:cNvPr id="2073" name="Text Box 22"/>
          <p:cNvSpPr txBox="1">
            <a:spLocks noChangeArrowheads="1"/>
          </p:cNvSpPr>
          <p:nvPr/>
        </p:nvSpPr>
        <p:spPr bwMode="auto">
          <a:xfrm>
            <a:off x="1585913" y="5916613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‘FRIEND’</a:t>
            </a:r>
          </a:p>
        </p:txBody>
      </p:sp>
      <p:sp>
        <p:nvSpPr>
          <p:cNvPr id="2074" name="Oval 13"/>
          <p:cNvSpPr>
            <a:spLocks noChangeArrowheads="1"/>
          </p:cNvSpPr>
          <p:nvPr/>
        </p:nvSpPr>
        <p:spPr bwMode="auto">
          <a:xfrm>
            <a:off x="2530475" y="5503864"/>
            <a:ext cx="444500" cy="441325"/>
          </a:xfrm>
          <a:prstGeom prst="ellipse">
            <a:avLst/>
          </a:prstGeom>
          <a:noFill/>
          <a:ln w="2222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5" name="Oval 13"/>
          <p:cNvSpPr>
            <a:spLocks noChangeArrowheads="1"/>
          </p:cNvSpPr>
          <p:nvPr/>
        </p:nvSpPr>
        <p:spPr bwMode="auto">
          <a:xfrm>
            <a:off x="2590800" y="5576888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2225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76" name="TextBox 1"/>
          <p:cNvSpPr txBox="1">
            <a:spLocks noChangeArrowheads="1"/>
          </p:cNvSpPr>
          <p:nvPr/>
        </p:nvSpPr>
        <p:spPr bwMode="auto">
          <a:xfrm>
            <a:off x="4511676" y="71438"/>
            <a:ext cx="4538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00"/>
                </a:solidFill>
              </a:rPr>
              <a:t>BASIC SOCIOGRAM FORMAT</a:t>
            </a:r>
          </a:p>
        </p:txBody>
      </p:sp>
    </p:spTree>
    <p:extLst>
      <p:ext uri="{BB962C8B-B14F-4D97-AF65-F5344CB8AC3E}">
        <p14:creationId xmlns:p14="http://schemas.microsoft.com/office/powerpoint/2010/main" val="38244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54</TotalTime>
  <Words>308</Words>
  <Application>Microsoft Office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Corbel</vt:lpstr>
      <vt:lpstr>Wingdings</vt:lpstr>
      <vt:lpstr>Banded</vt:lpstr>
      <vt:lpstr>Default Design</vt:lpstr>
      <vt:lpstr>1_Default Design</vt:lpstr>
      <vt:lpstr>NOVEMber 2020  ebp tip of the month</vt:lpstr>
      <vt:lpstr>Social Support Network (SSN)</vt:lpstr>
      <vt:lpstr>Video discussion of the ssn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2020  ebp tip of the month</dc:title>
  <dc:creator>please press enter</dc:creator>
  <cp:lastModifiedBy>please press enter</cp:lastModifiedBy>
  <cp:revision>12</cp:revision>
  <dcterms:created xsi:type="dcterms:W3CDTF">2020-10-14T00:52:34Z</dcterms:created>
  <dcterms:modified xsi:type="dcterms:W3CDTF">2020-11-17T20:36:04Z</dcterms:modified>
</cp:coreProperties>
</file>