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94" d="100"/>
          <a:sy n="94" d="100"/>
        </p:scale>
        <p:origin x="86" y="5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298121"/>
            <a:ext cx="8001000" cy="14369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January 2020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err="1" smtClean="0">
                <a:solidFill>
                  <a:srgbClr val="FF0000"/>
                </a:solidFill>
              </a:rPr>
              <a:t>Ebp</a:t>
            </a:r>
            <a:r>
              <a:rPr lang="en-US" dirty="0" smtClean="0">
                <a:solidFill>
                  <a:srgbClr val="FF0000"/>
                </a:solidFill>
              </a:rPr>
              <a:t> Tip of the month: </a:t>
            </a:r>
            <a:r>
              <a:rPr lang="en-US" dirty="0" err="1" smtClean="0">
                <a:solidFill>
                  <a:srgbClr val="FF0000"/>
                </a:solidFill>
              </a:rPr>
              <a:t>carvedham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2465615"/>
            <a:ext cx="10566174" cy="3325586"/>
          </a:xfrm>
        </p:spPr>
        <p:txBody>
          <a:bodyPr/>
          <a:lstStyle/>
          <a:p>
            <a:r>
              <a:rPr lang="en-US" dirty="0" smtClean="0"/>
              <a:t>According to Bill Miller, the co-creator of Motivational Interviewing, </a:t>
            </a:r>
            <a:r>
              <a:rPr lang="en-US" b="1" dirty="0" smtClean="0">
                <a:solidFill>
                  <a:srgbClr val="FF0000"/>
                </a:solidFill>
              </a:rPr>
              <a:t>Reflections</a:t>
            </a:r>
            <a:r>
              <a:rPr lang="en-US" dirty="0" smtClean="0"/>
              <a:t> are the skills that best represent what Motivational Interviewing is about. </a:t>
            </a:r>
          </a:p>
          <a:p>
            <a:r>
              <a:rPr lang="en-US" dirty="0" smtClean="0"/>
              <a:t>There are two types of Reflections: Simple Reflections and Complex Reflections.  Complex reflections is a higher skill. </a:t>
            </a:r>
            <a:r>
              <a:rPr lang="en-US" dirty="0"/>
              <a:t>Simple </a:t>
            </a:r>
            <a:r>
              <a:rPr lang="en-US" b="1" dirty="0">
                <a:solidFill>
                  <a:srgbClr val="FF0000"/>
                </a:solidFill>
              </a:rPr>
              <a:t>Reflections reflect</a:t>
            </a:r>
            <a:r>
              <a:rPr lang="en-US" dirty="0"/>
              <a:t> back content or emotion. </a:t>
            </a:r>
            <a:r>
              <a:rPr lang="en-US" b="1" dirty="0">
                <a:solidFill>
                  <a:srgbClr val="FF0000"/>
                </a:solidFill>
              </a:rPr>
              <a:t>Complex Reflections</a:t>
            </a:r>
            <a:r>
              <a:rPr lang="en-US" dirty="0"/>
              <a:t> go beyond what is said and can offer a new perspective and may shift a person's understanding or feeling about the situation.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There are 9 types of </a:t>
            </a:r>
            <a:r>
              <a:rPr lang="en-US" b="1" dirty="0" smtClean="0">
                <a:solidFill>
                  <a:srgbClr val="FF0000"/>
                </a:solidFill>
              </a:rPr>
              <a:t>Complex Reflections </a:t>
            </a:r>
            <a:r>
              <a:rPr lang="en-US" dirty="0" smtClean="0"/>
              <a:t>that can be referred to </a:t>
            </a:r>
            <a:r>
              <a:rPr lang="en-US" smtClean="0"/>
              <a:t>as </a:t>
            </a:r>
            <a:r>
              <a:rPr lang="en-US" b="1" smtClean="0">
                <a:solidFill>
                  <a:srgbClr val="FF0000"/>
                </a:solidFill>
              </a:rPr>
              <a:t>CARVED </a:t>
            </a:r>
            <a:r>
              <a:rPr lang="en-US" b="1" dirty="0" smtClean="0">
                <a:solidFill>
                  <a:srgbClr val="FF0000"/>
                </a:solidFill>
              </a:rPr>
              <a:t>HAM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28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53393" y="624697"/>
            <a:ext cx="6031819" cy="2828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575957"/>
            <a:ext cx="8108724" cy="2215243"/>
          </a:xfrm>
        </p:spPr>
        <p:txBody>
          <a:bodyPr>
            <a:normAutofit lnSpcReduction="10000"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The last 3 Complex Reflections are the </a:t>
            </a:r>
            <a:r>
              <a:rPr lang="en-US" sz="1400" b="1" dirty="0" smtClean="0">
                <a:solidFill>
                  <a:srgbClr val="FF0000"/>
                </a:solidFill>
              </a:rPr>
              <a:t>“HAM”:</a:t>
            </a:r>
          </a:p>
          <a:p>
            <a:r>
              <a:rPr lang="en-US" sz="1400" b="1" dirty="0" smtClean="0"/>
              <a:t>7) HYPOTHESIS TESTING: </a:t>
            </a:r>
            <a:r>
              <a:rPr lang="en-US" sz="1400" dirty="0" smtClean="0">
                <a:solidFill>
                  <a:schemeClr val="tx1"/>
                </a:solidFill>
              </a:rPr>
              <a:t>Sometimes reflections can feel like the interviewer is “pulling it out of thin air” and the statement is not relevant to what the client just said. If it is still a statement and not a question, and the interviewer seems to be testing a hypothesis that the client may not have considered, even if seemingly random, it is still a complex reflection. </a:t>
            </a:r>
          </a:p>
          <a:p>
            <a:r>
              <a:rPr lang="en-US" sz="1400" b="1" dirty="0" smtClean="0"/>
              <a:t>8)ADDING CONTENT</a:t>
            </a:r>
            <a:r>
              <a:rPr lang="en-US" sz="1400" dirty="0" smtClean="0"/>
              <a:t>: </a:t>
            </a:r>
            <a:r>
              <a:rPr lang="en-US" sz="1400" dirty="0" smtClean="0">
                <a:solidFill>
                  <a:schemeClr val="tx1"/>
                </a:solidFill>
              </a:rPr>
              <a:t>The interviewer adds meanings for feelings that the client did not express.</a:t>
            </a:r>
          </a:p>
          <a:p>
            <a:r>
              <a:rPr lang="en-US" sz="1400" b="1" dirty="0" smtClean="0"/>
              <a:t>9) METAPHOR OR SIMILE</a:t>
            </a:r>
            <a:r>
              <a:rPr lang="en-US" sz="1400" dirty="0" smtClean="0"/>
              <a:t>: </a:t>
            </a:r>
            <a:r>
              <a:rPr lang="en-US" sz="1400" dirty="0" smtClean="0">
                <a:solidFill>
                  <a:schemeClr val="tx1"/>
                </a:solidFill>
              </a:rPr>
              <a:t>The interviewer uses “picture language” to describe something the client had used plain language for. 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393" y="624697"/>
            <a:ext cx="6031819" cy="282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03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Click for audio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498021"/>
            <a:ext cx="8534400" cy="3804557"/>
          </a:xfrm>
        </p:spPr>
        <p:txBody>
          <a:bodyPr>
            <a:normAutofit fontScale="92500" lnSpcReduction="10000"/>
          </a:bodyPr>
          <a:lstStyle/>
          <a:p>
            <a:r>
              <a:rPr lang="en-US" sz="1900" dirty="0"/>
              <a:t>Statement: I want to lose weight, but I just love to eat, especially sugary treats, I can’t stop myself when they are in the house, I know it’s not good for me. </a:t>
            </a:r>
          </a:p>
          <a:p>
            <a:r>
              <a:rPr lang="en-US" sz="1900" b="1" u="sng" dirty="0"/>
              <a:t>7. HYPOTHESIS OR GUESS WHAT THEY MEAN</a:t>
            </a:r>
            <a:endParaRPr lang="en-US" sz="1900" dirty="0"/>
          </a:p>
          <a:p>
            <a:r>
              <a:rPr lang="en-US" sz="1900" dirty="0"/>
              <a:t>Sounds like you can’t control yourself around food</a:t>
            </a:r>
          </a:p>
          <a:p>
            <a:r>
              <a:rPr lang="en-US" sz="1900" b="1" u="sng" dirty="0"/>
              <a:t>8. ADDING CONTENT</a:t>
            </a:r>
            <a:endParaRPr lang="en-US" sz="1900" dirty="0"/>
          </a:p>
          <a:p>
            <a:r>
              <a:rPr lang="en-US" sz="1900" dirty="0"/>
              <a:t>It sounds like you are setting a bad example for your kids</a:t>
            </a:r>
          </a:p>
          <a:p>
            <a:r>
              <a:rPr lang="en-US" sz="1900" b="1" u="sng" dirty="0"/>
              <a:t>9. METAPHOR AND SIMILE</a:t>
            </a:r>
            <a:endParaRPr lang="en-US" sz="1900" dirty="0"/>
          </a:p>
          <a:p>
            <a:r>
              <a:rPr lang="en-US" sz="1900" dirty="0"/>
              <a:t>a. You want to show others you can tame this lion</a:t>
            </a:r>
          </a:p>
          <a:p>
            <a:r>
              <a:rPr lang="en-US" sz="1900" dirty="0"/>
              <a:t>b. Your house is like a candy store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833007" y="5127171"/>
            <a:ext cx="1543050" cy="2939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HAM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108575" y="5030446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95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76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STATEMENTS. </a:t>
            </a:r>
            <a:r>
              <a:rPr lang="en-US" sz="1400" dirty="0" smtClean="0"/>
              <a:t>Try to use the </a:t>
            </a:r>
            <a:r>
              <a:rPr lang="en-US" sz="1400" dirty="0" smtClean="0">
                <a:solidFill>
                  <a:srgbClr val="FF0000"/>
                </a:solidFill>
              </a:rPr>
              <a:t>HAM </a:t>
            </a:r>
            <a:r>
              <a:rPr lang="en-US" sz="1400" dirty="0" smtClean="0">
                <a:solidFill>
                  <a:srgbClr val="FF0000"/>
                </a:solidFill>
              </a:rPr>
              <a:t>reflections </a:t>
            </a:r>
            <a:r>
              <a:rPr lang="en-US" sz="1400" dirty="0" smtClean="0"/>
              <a:t>on these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090307"/>
          </a:xfrm>
        </p:spPr>
        <p:txBody>
          <a:bodyPr/>
          <a:lstStyle/>
          <a:p>
            <a:r>
              <a:rPr lang="en-US" dirty="0"/>
              <a:t>I’m glad I got probation and not jail however coming to see you every week, picking up my kids, and going to work is really hard for me to do. I don’t think I can do all of them. </a:t>
            </a:r>
          </a:p>
          <a:p>
            <a:r>
              <a:rPr lang="en-US" dirty="0"/>
              <a:t>I like to pay my restitution because I know I was wrong but I also have to pay child support and rent. </a:t>
            </a:r>
          </a:p>
          <a:p>
            <a:r>
              <a:rPr lang="en-US" dirty="0"/>
              <a:t>I’m learning a lot from going to treatment and I’m enjoying sobriety but I find hard to stay away from my old criminal friends since I’ve known them all my life.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19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</TotalTime>
  <Words>378</Words>
  <Application>Microsoft Office PowerPoint</Application>
  <PresentationFormat>Widescreen</PresentationFormat>
  <Paragraphs>21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 January 2020 Ebp Tip of the month: carvedham </vt:lpstr>
      <vt:lpstr>PowerPoint Presentation</vt:lpstr>
      <vt:lpstr>Click for audio</vt:lpstr>
      <vt:lpstr>PRACTICE STATEMENTS. Try to use the HAM reflections on these statements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November 2019 Ebp Tip of the month: carvedham </dc:title>
  <dc:creator>Vincent Borja</dc:creator>
  <cp:lastModifiedBy>Vincent Borja</cp:lastModifiedBy>
  <cp:revision>10</cp:revision>
  <dcterms:created xsi:type="dcterms:W3CDTF">2019-09-18T20:32:36Z</dcterms:created>
  <dcterms:modified xsi:type="dcterms:W3CDTF">2019-12-16T23:54:48Z</dcterms:modified>
</cp:coreProperties>
</file>