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76" d="100"/>
          <a:sy n="76" d="100"/>
        </p:scale>
        <p:origin x="5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1298121"/>
            <a:ext cx="8001000" cy="143691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November 2019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err="1">
                <a:solidFill>
                  <a:srgbClr val="FF0000"/>
                </a:solidFill>
              </a:rPr>
              <a:t>Ebp</a:t>
            </a:r>
            <a:r>
              <a:rPr lang="en-US" dirty="0">
                <a:solidFill>
                  <a:srgbClr val="FF0000"/>
                </a:solidFill>
              </a:rPr>
              <a:t> Tip of the month: </a:t>
            </a:r>
            <a:r>
              <a:rPr lang="en-US" dirty="0" err="1">
                <a:solidFill>
                  <a:srgbClr val="FF0000"/>
                </a:solidFill>
              </a:rPr>
              <a:t>carvedham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2465615"/>
            <a:ext cx="10566174" cy="3325586"/>
          </a:xfrm>
        </p:spPr>
        <p:txBody>
          <a:bodyPr/>
          <a:lstStyle/>
          <a:p>
            <a:r>
              <a:rPr lang="en-US" dirty="0"/>
              <a:t>According to Bill Miller, the co-creator of Motivational Interviewing, </a:t>
            </a:r>
            <a:r>
              <a:rPr lang="en-US" b="1" dirty="0">
                <a:solidFill>
                  <a:srgbClr val="FF0000"/>
                </a:solidFill>
              </a:rPr>
              <a:t>Reflections</a:t>
            </a:r>
            <a:r>
              <a:rPr lang="en-US" dirty="0"/>
              <a:t> are the skills that best represent what Motivational Interviewing is about. </a:t>
            </a:r>
          </a:p>
          <a:p>
            <a:r>
              <a:rPr lang="en-US" dirty="0"/>
              <a:t>There are two types of Reflections: Simple Reflections and Complex Reflections.  Complex reflections is a higher skill. Simple </a:t>
            </a:r>
            <a:r>
              <a:rPr lang="en-US" b="1" dirty="0">
                <a:solidFill>
                  <a:srgbClr val="FF0000"/>
                </a:solidFill>
              </a:rPr>
              <a:t>Reflections reflect</a:t>
            </a:r>
            <a:r>
              <a:rPr lang="en-US" dirty="0"/>
              <a:t> back content or emotion. </a:t>
            </a:r>
            <a:r>
              <a:rPr lang="en-US" b="1" dirty="0">
                <a:solidFill>
                  <a:srgbClr val="FF0000"/>
                </a:solidFill>
              </a:rPr>
              <a:t>Complex Reflections</a:t>
            </a:r>
            <a:r>
              <a:rPr lang="en-US" dirty="0"/>
              <a:t> go beyond what is said and can offer a new perspective and may shift a person's understanding or feeling about the situation. </a:t>
            </a:r>
          </a:p>
          <a:p>
            <a:r>
              <a:rPr lang="en-US" dirty="0"/>
              <a:t>There are 9 types of </a:t>
            </a:r>
            <a:r>
              <a:rPr lang="en-US" b="1" dirty="0">
                <a:solidFill>
                  <a:srgbClr val="FF0000"/>
                </a:solidFill>
              </a:rPr>
              <a:t>Complex Reflections </a:t>
            </a:r>
            <a:r>
              <a:rPr lang="en-US" dirty="0"/>
              <a:t>that can be referred to as </a:t>
            </a:r>
            <a:r>
              <a:rPr lang="en-US" b="1" dirty="0">
                <a:solidFill>
                  <a:srgbClr val="FF0000"/>
                </a:solidFill>
              </a:rPr>
              <a:t>CAREVED HAM</a:t>
            </a:r>
          </a:p>
        </p:txBody>
      </p:sp>
    </p:spTree>
    <p:extLst>
      <p:ext uri="{BB962C8B-B14F-4D97-AF65-F5344CB8AC3E}">
        <p14:creationId xmlns:p14="http://schemas.microsoft.com/office/powerpoint/2010/main" val="1752364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6092" y="3649436"/>
            <a:ext cx="7822519" cy="2344964"/>
          </a:xfrm>
        </p:spPr>
        <p:txBody>
          <a:bodyPr>
            <a:normAutofit fontScale="90000"/>
          </a:bodyPr>
          <a:lstStyle/>
          <a:p>
            <a:br>
              <a:rPr lang="en-US" sz="1600" dirty="0"/>
            </a:br>
            <a:r>
              <a:rPr lang="en-US" sz="1600" dirty="0"/>
              <a:t>The first 3 complex reflections are the </a:t>
            </a:r>
            <a:r>
              <a:rPr lang="en-US" sz="1600" b="1" dirty="0">
                <a:solidFill>
                  <a:srgbClr val="FF0000"/>
                </a:solidFill>
              </a:rPr>
              <a:t>“c a r”:</a:t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1) Continuing a Paragraph</a:t>
            </a:r>
            <a:r>
              <a:rPr lang="en-US" sz="1600" dirty="0"/>
              <a:t>: interviewer finishes what the client is saying in the spirit of moving the conversation forward.  </a:t>
            </a:r>
            <a:br>
              <a:rPr lang="en-US" sz="1600" dirty="0"/>
            </a:br>
            <a:r>
              <a:rPr lang="en-US" sz="1600" b="1" dirty="0">
                <a:solidFill>
                  <a:schemeClr val="bg1"/>
                </a:solidFill>
              </a:rPr>
              <a:t>2) Amplification in meaning or emphasis: </a:t>
            </a:r>
            <a:r>
              <a:rPr lang="en-US" sz="1600" dirty="0"/>
              <a:t>INTERVIEWER USES LANGUAGE THAT IS EITHER STRONGER OR WEAKER IN MEANING OR IN EMPHASIS THAN THE CLIENT USED. 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br>
              <a:rPr lang="en-US" sz="1600" dirty="0"/>
            </a:br>
            <a:r>
              <a:rPr lang="en-US" sz="1600" b="1" dirty="0">
                <a:solidFill>
                  <a:schemeClr val="bg1"/>
                </a:solidFill>
              </a:rPr>
              <a:t>3) reframing in a different light: </a:t>
            </a:r>
            <a:r>
              <a:rPr lang="en-US" sz="1600" dirty="0"/>
              <a:t>Interviewer reflects the same situation that is described, but puts it in a different light than the client had thought of previously.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685800"/>
            <a:ext cx="6294664" cy="2620736"/>
          </a:xfrm>
        </p:spPr>
      </p:pic>
    </p:spTree>
    <p:extLst>
      <p:ext uri="{BB962C8B-B14F-4D97-AF65-F5344CB8AC3E}">
        <p14:creationId xmlns:p14="http://schemas.microsoft.com/office/powerpoint/2010/main" val="1265254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Click for audio </a:t>
            </a:r>
            <a:r>
              <a:rPr lang="en-US" sz="1200" dirty="0"/>
              <a:t>	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Statement: I want to lose weight, but I just love to eat, especially sugary treats, I can’t stop myself when they are in the house, I know it’s not good for me. </a:t>
            </a:r>
          </a:p>
          <a:p>
            <a:r>
              <a:rPr lang="en-US" b="1" u="sng" dirty="0"/>
              <a:t>1. CONTINUE THE PARAGRAPH (OR SENTENCE):</a:t>
            </a:r>
            <a:endParaRPr lang="en-US" dirty="0"/>
          </a:p>
          <a:p>
            <a:r>
              <a:rPr lang="en-US" dirty="0"/>
              <a:t>… And now you are thinking it’s time take your first step towards change. </a:t>
            </a:r>
          </a:p>
          <a:p>
            <a:r>
              <a:rPr lang="en-US" b="1" u="sng" dirty="0"/>
              <a:t>2. AMPLIFICATION (POSITIVE OR NEGATIVE) IN MEANING OR EMPHASIS </a:t>
            </a:r>
            <a:endParaRPr lang="en-US" dirty="0"/>
          </a:p>
          <a:p>
            <a:r>
              <a:rPr lang="en-US" dirty="0"/>
              <a:t>a. Your health is not being affected at all by your eating habits. </a:t>
            </a:r>
          </a:p>
          <a:p>
            <a:r>
              <a:rPr lang="en-US" dirty="0"/>
              <a:t>b. There is no room to make changes in what you are eating. </a:t>
            </a:r>
          </a:p>
          <a:p>
            <a:r>
              <a:rPr lang="en-US" b="1" u="sng" dirty="0"/>
              <a:t>3. REFRAME</a:t>
            </a:r>
            <a:endParaRPr lang="en-US" dirty="0"/>
          </a:p>
          <a:p>
            <a:r>
              <a:rPr lang="en-US" dirty="0"/>
              <a:t>Sounds like this is an opportunity to take your health seriously. </a:t>
            </a:r>
          </a:p>
          <a:p>
            <a:endParaRPr lang="en-US" dirty="0"/>
          </a:p>
        </p:txBody>
      </p:sp>
      <p:pic>
        <p:nvPicPr>
          <p:cNvPr id="4" name="C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82054" y="4997183"/>
            <a:ext cx="487363" cy="48736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747408" y="5078505"/>
            <a:ext cx="889907" cy="3247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3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STATEMENTS. </a:t>
            </a:r>
            <a:r>
              <a:rPr lang="en-US" sz="1400" dirty="0"/>
              <a:t>Try to use the </a:t>
            </a:r>
            <a:r>
              <a:rPr lang="en-US" sz="1400" dirty="0">
                <a:solidFill>
                  <a:srgbClr val="FF0000"/>
                </a:solidFill>
              </a:rPr>
              <a:t>CAR reflections </a:t>
            </a:r>
            <a:r>
              <a:rPr lang="en-US" sz="1400" dirty="0"/>
              <a:t>on these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090307"/>
          </a:xfrm>
        </p:spPr>
        <p:txBody>
          <a:bodyPr/>
          <a:lstStyle/>
          <a:p>
            <a:r>
              <a:rPr lang="en-US" dirty="0"/>
              <a:t>I’m glad I got probation and not jail however coming to see you every week, picking up my kids, and going to work is really hard for me to do. I don’t think I can do all of them. </a:t>
            </a:r>
          </a:p>
          <a:p>
            <a:r>
              <a:rPr lang="en-US" dirty="0"/>
              <a:t>I like to pay my restitution because I know I was wrong but I also have to pay child support and rent. </a:t>
            </a:r>
          </a:p>
          <a:p>
            <a:r>
              <a:rPr lang="en-US" dirty="0"/>
              <a:t>I’m learning a lot from going to treatment and I’m enjoying sobriety but I find hard to stay away from my old criminal friends since I’ve known them all my life.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52076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148</TotalTime>
  <Words>277</Words>
  <Application>Microsoft Office PowerPoint</Application>
  <PresentationFormat>Widescreen</PresentationFormat>
  <Paragraphs>18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Century Gothic</vt:lpstr>
      <vt:lpstr>Wingdings 3</vt:lpstr>
      <vt:lpstr>Slice</vt:lpstr>
      <vt:lpstr> November 2019 Ebp Tip of the month: carvedham </vt:lpstr>
      <vt:lpstr> The first 3 complex reflections are the “c a r”: 1) Continuing a Paragraph: interviewer finishes what the client is saying in the spirit of moving the conversation forward.   2) Amplification in meaning or emphasis: INTERVIEWER USES LANGUAGE THAT IS EITHER STRONGER OR WEAKER IN MEANING OR IN EMPHASIS THAN THE CLIENT USED.   3) reframing in a different light: Interviewer reflects the same situation that is described, but puts it in a different light than the client had thought of previously.</vt:lpstr>
      <vt:lpstr>Click for audio         </vt:lpstr>
      <vt:lpstr>PRACTICE STATEMENTS. Try to use the CAR reflections on these statements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November 2019 Ebp Tip of the month</dc:title>
  <dc:creator>Vincent Borja</dc:creator>
  <cp:lastModifiedBy>Tatsuno, Amy K</cp:lastModifiedBy>
  <cp:revision>6</cp:revision>
  <dcterms:created xsi:type="dcterms:W3CDTF">2019-09-18T01:41:58Z</dcterms:created>
  <dcterms:modified xsi:type="dcterms:W3CDTF">2019-11-05T17:59:39Z</dcterms:modified>
</cp:coreProperties>
</file>