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75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49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784391080637266"/>
          <c:y val="0.10508071753222882"/>
          <c:w val="0.76605852759971305"/>
          <c:h val="0.75955501936372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Sheet1!$A$26</c:f>
              <c:strCache>
                <c:ptCount val="1"/>
                <c:pt idx="0">
                  <c:v>2018 Coaches/ 2018 Tape</c:v>
                </c:pt>
              </c:strCache>
            </c:strRef>
          </c:tx>
          <c:invertIfNegative val="0"/>
          <c:cat>
            <c:strRef>
              <c:f>Sheet1!$B$25:$F$25</c:f>
              <c:strCache>
                <c:ptCount val="5"/>
                <c:pt idx="0">
                  <c:v>Skill Balance</c:v>
                </c:pt>
                <c:pt idx="1">
                  <c:v>Change Talk Slope</c:v>
                </c:pt>
                <c:pt idx="2">
                  <c:v>R:Q</c:v>
                </c:pt>
                <c:pt idx="3">
                  <c:v>Rc%</c:v>
                </c:pt>
                <c:pt idx="4">
                  <c:v>OMAI</c:v>
                </c:pt>
              </c:strCache>
            </c:strRef>
          </c:cat>
          <c:val>
            <c:numRef>
              <c:f>Sheet1!$B$26:$F$26</c:f>
              <c:numCache>
                <c:formatCode>0.00</c:formatCode>
                <c:ptCount val="5"/>
                <c:pt idx="0">
                  <c:v>0.4943749999999999</c:v>
                </c:pt>
                <c:pt idx="1">
                  <c:v>-3.7499999999999981E-3</c:v>
                </c:pt>
                <c:pt idx="2">
                  <c:v>0.96</c:v>
                </c:pt>
                <c:pt idx="3">
                  <c:v>0.53</c:v>
                </c:pt>
                <c:pt idx="4">
                  <c:v>2.984375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23-4151-B523-FF0ED54A248A}"/>
            </c:ext>
          </c:extLst>
        </c:ser>
        <c:ser>
          <c:idx val="2"/>
          <c:order val="2"/>
          <c:tx>
            <c:strRef>
              <c:f>Sheet1!$A$28</c:f>
              <c:strCache>
                <c:ptCount val="1"/>
                <c:pt idx="0">
                  <c:v>2019 Coaches/ 2019 Tape</c:v>
                </c:pt>
              </c:strCache>
            </c:strRef>
          </c:tx>
          <c:invertIfNegative val="0"/>
          <c:cat>
            <c:strRef>
              <c:f>Sheet1!$B$25:$F$25</c:f>
              <c:strCache>
                <c:ptCount val="5"/>
                <c:pt idx="0">
                  <c:v>Skill Balance</c:v>
                </c:pt>
                <c:pt idx="1">
                  <c:v>Change Talk Slope</c:v>
                </c:pt>
                <c:pt idx="2">
                  <c:v>R:Q</c:v>
                </c:pt>
                <c:pt idx="3">
                  <c:v>Rc%</c:v>
                </c:pt>
                <c:pt idx="4">
                  <c:v>OMAI</c:v>
                </c:pt>
              </c:strCache>
            </c:strRef>
          </c:cat>
          <c:val>
            <c:numRef>
              <c:f>Sheet1!$B$28:$F$28</c:f>
              <c:numCache>
                <c:formatCode>0.00</c:formatCode>
                <c:ptCount val="5"/>
                <c:pt idx="0">
                  <c:v>0.53700000000000003</c:v>
                </c:pt>
                <c:pt idx="1">
                  <c:v>2.7857142857142865E-2</c:v>
                </c:pt>
                <c:pt idx="2">
                  <c:v>1.1014285714285714</c:v>
                </c:pt>
                <c:pt idx="3">
                  <c:v>0.41</c:v>
                </c:pt>
                <c:pt idx="4">
                  <c:v>2.6164285714285711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23-4151-B523-FF0ED54A2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97056"/>
        <c:axId val="55197056"/>
      </c:barChart>
      <c:lineChart>
        <c:grouping val="standard"/>
        <c:varyColors val="0"/>
        <c:ser>
          <c:idx val="1"/>
          <c:order val="1"/>
          <c:tx>
            <c:strRef>
              <c:f>Sheet1!$A$27</c:f>
              <c:strCache>
                <c:ptCount val="1"/>
                <c:pt idx="0">
                  <c:v>2018 Coaches/ 2019 Tape</c:v>
                </c:pt>
              </c:strCache>
            </c:strRef>
          </c:tx>
          <c:spPr>
            <a:ln w="50800"/>
          </c:spPr>
          <c:cat>
            <c:strRef>
              <c:f>Sheet1!$B$25:$F$25</c:f>
              <c:strCache>
                <c:ptCount val="5"/>
                <c:pt idx="0">
                  <c:v>Skill Balance</c:v>
                </c:pt>
                <c:pt idx="1">
                  <c:v>Change Talk Slope</c:v>
                </c:pt>
                <c:pt idx="2">
                  <c:v>R:Q</c:v>
                </c:pt>
                <c:pt idx="3">
                  <c:v>Rc%</c:v>
                </c:pt>
                <c:pt idx="4">
                  <c:v>OMAI</c:v>
                </c:pt>
              </c:strCache>
            </c:strRef>
          </c:cat>
          <c:val>
            <c:numRef>
              <c:f>Sheet1!$B$27:$F$27</c:f>
              <c:numCache>
                <c:formatCode>0.00</c:formatCode>
                <c:ptCount val="5"/>
                <c:pt idx="0">
                  <c:v>0.75285714285714289</c:v>
                </c:pt>
                <c:pt idx="1">
                  <c:v>8.4285714285714297E-2</c:v>
                </c:pt>
                <c:pt idx="2">
                  <c:v>1.5328571428571427</c:v>
                </c:pt>
                <c:pt idx="3">
                  <c:v>0.65</c:v>
                </c:pt>
                <c:pt idx="4">
                  <c:v>4.1428571428571432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23-4151-B523-FF0ED54A2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397056"/>
        <c:axId val="55197056"/>
      </c:lineChart>
      <c:catAx>
        <c:axId val="42397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5197056"/>
        <c:crosses val="autoZero"/>
        <c:auto val="1"/>
        <c:lblAlgn val="ctr"/>
        <c:lblOffset val="100"/>
        <c:noMultiLvlLbl val="0"/>
      </c:catAx>
      <c:valAx>
        <c:axId val="55197056"/>
        <c:scaling>
          <c:orientation val="minMax"/>
        </c:scaling>
        <c:delete val="0"/>
        <c:axPos val="l"/>
        <c:majorGridlines/>
        <c:title>
          <c:overlay val="0"/>
        </c:title>
        <c:numFmt formatCode="0.00" sourceLinked="1"/>
        <c:majorTickMark val="none"/>
        <c:minorTickMark val="none"/>
        <c:tickLblPos val="nextTo"/>
        <c:crossAx val="423970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784391080637266"/>
          <c:y val="0.10508071753222882"/>
          <c:w val="0.76605852759971305"/>
          <c:h val="0.7595550193637277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Sheet1!$A$33</c:f>
              <c:strCache>
                <c:ptCount val="1"/>
                <c:pt idx="0">
                  <c:v>2018 Coaches/ 2018 Inventory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2">
                  <a:lumMod val="90000"/>
                </a:schemeClr>
              </a:solidFill>
            </a:ln>
            <a:effectLst/>
          </c:spPr>
          <c:invertIfNegative val="0"/>
          <c:cat>
            <c:strRef>
              <c:f>Sheet1!$B$31:$D$31</c:f>
              <c:strCache>
                <c:ptCount val="3"/>
                <c:pt idx="0">
                  <c:v>Assessing</c:v>
                </c:pt>
                <c:pt idx="1">
                  <c:v>Challenging</c:v>
                </c:pt>
                <c:pt idx="2">
                  <c:v>Supporting</c:v>
                </c:pt>
              </c:strCache>
            </c:strRef>
          </c:cat>
          <c:val>
            <c:numRef>
              <c:f>Sheet1!$B$33:$D$33</c:f>
              <c:numCache>
                <c:formatCode>General</c:formatCode>
                <c:ptCount val="3"/>
                <c:pt idx="0">
                  <c:v>2.6419999999999999</c:v>
                </c:pt>
                <c:pt idx="1">
                  <c:v>2.8420000000000001</c:v>
                </c:pt>
                <c:pt idx="2">
                  <c:v>3.117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7D-40B1-9A30-37EFB7704326}"/>
            </c:ext>
          </c:extLst>
        </c:ser>
        <c:ser>
          <c:idx val="0"/>
          <c:order val="2"/>
          <c:tx>
            <c:strRef>
              <c:f>Sheet1!$A$32</c:f>
              <c:strCache>
                <c:ptCount val="1"/>
                <c:pt idx="0">
                  <c:v>2019 Coaches/ 2019 Inventory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Sheet1!$B$31:$D$31</c:f>
              <c:strCache>
                <c:ptCount val="3"/>
                <c:pt idx="0">
                  <c:v>Assessing</c:v>
                </c:pt>
                <c:pt idx="1">
                  <c:v>Challenging</c:v>
                </c:pt>
                <c:pt idx="2">
                  <c:v>Supporting</c:v>
                </c:pt>
              </c:strCache>
            </c:strRef>
          </c:cat>
          <c:val>
            <c:numRef>
              <c:f>Sheet1!$B$32:$D$32</c:f>
              <c:numCache>
                <c:formatCode>0.000</c:formatCode>
                <c:ptCount val="3"/>
                <c:pt idx="0">
                  <c:v>3.1291666666666673</c:v>
                </c:pt>
                <c:pt idx="1">
                  <c:v>3.125</c:v>
                </c:pt>
                <c:pt idx="2">
                  <c:v>3.5541666666666663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7D-40B1-9A30-37EFB7704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97056"/>
        <c:axId val="55197056"/>
      </c:barChart>
      <c:lineChart>
        <c:grouping val="standard"/>
        <c:varyColors val="0"/>
        <c:ser>
          <c:idx val="2"/>
          <c:order val="0"/>
          <c:tx>
            <c:strRef>
              <c:f>Sheet1!$A$34</c:f>
              <c:strCache>
                <c:ptCount val="1"/>
                <c:pt idx="0">
                  <c:v>2018 Coaches/ 2019 Inventory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pPr>
              <a:solidFill>
                <a:schemeClr val="accent2"/>
              </a:solidFill>
              <a:ln w="6350" cap="flat" cmpd="sng" algn="ctr">
                <a:noFill/>
                <a:prstDash val="solid"/>
                <a:round/>
              </a:ln>
              <a:effectLst/>
            </c:spPr>
          </c:marker>
          <c:cat>
            <c:strRef>
              <c:f>Sheet1!$B$31:$D$31</c:f>
              <c:strCache>
                <c:ptCount val="3"/>
                <c:pt idx="0">
                  <c:v>Assessing</c:v>
                </c:pt>
                <c:pt idx="1">
                  <c:v>Challenging</c:v>
                </c:pt>
                <c:pt idx="2">
                  <c:v>Supporting</c:v>
                </c:pt>
              </c:strCache>
            </c:strRef>
          </c:cat>
          <c:val>
            <c:numRef>
              <c:f>Sheet1!$B$34:$D$34</c:f>
              <c:numCache>
                <c:formatCode>0.000</c:formatCode>
                <c:ptCount val="3"/>
                <c:pt idx="0">
                  <c:v>3.3142857142857145</c:v>
                </c:pt>
                <c:pt idx="1">
                  <c:v>3.1571428571428575</c:v>
                </c:pt>
                <c:pt idx="2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7D-40B1-9A30-37EFB7704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397056"/>
        <c:axId val="55197056"/>
      </c:lineChart>
      <c:catAx>
        <c:axId val="42397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97056"/>
        <c:crosses val="autoZero"/>
        <c:auto val="1"/>
        <c:lblAlgn val="ctr"/>
        <c:lblOffset val="100"/>
        <c:noMultiLvlLbl val="0"/>
      </c:catAx>
      <c:valAx>
        <c:axId val="55197056"/>
        <c:scaling>
          <c:orientation val="minMax"/>
          <c:max val="4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970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0.4961</cdr:x>
      <cdr:y>0.00403</cdr:y>
    </cdr:from>
    <cdr:to>
      <cdr:x>0.60146</cdr:x>
      <cdr:y>0.14924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05300" y="25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0.23463</cdr:x>
      <cdr:y>0.01815</cdr:y>
    </cdr:from>
    <cdr:to>
      <cdr:x>0.91805</cdr:x>
      <cdr:y>0.08874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6233" y="114300"/>
          <a:ext cx="59309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/>
            <a:t>HI ICIS MI Coach Development</a:t>
          </a:r>
          <a:r>
            <a:rPr lang="en-US" sz="1800" b="1" baseline="0"/>
            <a:t> By Cohort (Aug. 2019)</a:t>
          </a:r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0.4961</cdr:x>
      <cdr:y>0.00403</cdr:y>
    </cdr:from>
    <cdr:to>
      <cdr:x>0.60146</cdr:x>
      <cdr:y>0.14924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05300" y="25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0.18803</cdr:x>
      <cdr:y>0.02178</cdr:y>
    </cdr:from>
    <cdr:to>
      <cdr:x>0.94607</cdr:x>
      <cdr:y>0.09237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29556" y="137006"/>
          <a:ext cx="6569564" cy="443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/>
            <a:t>HI ICIS MI Coaching</a:t>
          </a:r>
          <a:r>
            <a:rPr lang="en-US" sz="1800" b="1" baseline="0"/>
            <a:t> Behavior Inventory By Cohort (Aug. 2019)</a:t>
          </a:r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9C7D0-E7CD-1745-9227-45EC2BBB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DAAFD1-31C6-DC48-9811-275DBA657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26CC0-F1EB-9844-B963-477B2578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D1A8-900A-034D-A80C-D35B037445B9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F4BB3-C7AE-5941-8327-8159D309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1ED0F-BE7C-5649-A84D-248C628A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E10-A3FF-0142-B39A-5C528CF8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0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71E09-1519-A545-BE28-0877E878D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482A9C-CB67-5644-8093-C8A511ABF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107DD-2A83-B34C-8629-82A0C534C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D1A8-900A-034D-A80C-D35B037445B9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D276F-1D7A-CB41-AF95-935A35A5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7DDC3-D706-3740-9C6C-F156E5DB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E10-A3FF-0142-B39A-5C528CF8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4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C9D6A-7FA6-A349-98FA-3533FD4F0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C78E2-6533-224C-B90C-FA89C196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F2391-3827-4746-AB72-177218A4A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D1A8-900A-034D-A80C-D35B037445B9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8CF8E-D867-384B-8CB1-1AC26010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89F3D-E038-114E-A8AF-A10DD43F9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E10-A3FF-0142-B39A-5C528CF8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5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61509-9C16-1147-BFDF-F3243F065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A47E0-253E-7246-ACA3-D36259879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FBFA8-8ECF-3E40-B7D5-F9EA909EC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D1A8-900A-034D-A80C-D35B037445B9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B41C0-E96E-844F-91C8-C32ED820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2C180-F8A8-2140-AA9B-0EEEC61D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E10-A3FF-0142-B39A-5C528CF8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1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4349-CAFD-114A-8FD3-24398DB7A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4DAD1-A880-2943-86F4-F1EAFBE94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0EFC3-B0B0-2649-B14C-F27CE232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D1A8-900A-034D-A80C-D35B037445B9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18F6C-530E-4B4D-B4B1-630B7DEEC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514D7-E40A-E148-BE65-267F4CC4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E10-A3FF-0142-B39A-5C528CF8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7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5C21-0987-5A44-B1A3-1594FB97A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0EBD2-6D0E-9D4A-AEE7-E0A210B3D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9EF22-3725-924B-B1EC-E04139A04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C5DDD-6DB9-834C-AD63-22F87DDA2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D1A8-900A-034D-A80C-D35B037445B9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A8BE9-51F5-6B44-9A1A-7918B0D7C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A4C79-607C-7542-8EA8-39934BA3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E10-A3FF-0142-B39A-5C528CF8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0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C415-8C47-564F-8454-4F8DE7D2D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8AD46-0BB3-B34F-8DB8-29F1A348C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523C7-7B2C-A04C-B890-384DC5457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DB342-E05F-1B4A-995B-CC37651D7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046E4E-0EE2-E74A-9114-B2AAF0DF1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D71A65-7478-684A-8764-DC2E2FEA8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D1A8-900A-034D-A80C-D35B037445B9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A917FA-BA80-D445-8BF6-D959A58C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71FE79-1203-6645-82B3-7D00E9CE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E10-A3FF-0142-B39A-5C528CF8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0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28EAD-0BF1-4449-8E76-D13D88CD7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7E56A5-F911-584B-B0E4-BB25839C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D1A8-900A-034D-A80C-D35B037445B9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8B360-9967-1B42-9DC3-6951443E0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3173D-0336-8D47-AE64-E15CE6B7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E10-A3FF-0142-B39A-5C528CF8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2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768AA4-76E4-C44E-AC74-8440E382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D1A8-900A-034D-A80C-D35B037445B9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F4EFA-B1DB-5440-98B5-AFB6AE31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9F4FD-DC1F-3B44-B47C-3DF169F5B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E10-A3FF-0142-B39A-5C528CF8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0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3F62-6A18-FB49-AFF9-60AFA79E7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ABED-6058-F640-9EBA-6B6313AD8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C9CA51-4220-F744-808F-9B38CFC5C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271C5-0491-F141-84BD-D8700383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D1A8-900A-034D-A80C-D35B037445B9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22957-5A2A-2341-9510-B83DB2D53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4B772-1506-024B-A6D1-5353C4BE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E10-A3FF-0142-B39A-5C528CF8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3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A3357-A0D3-4D48-9DAF-73935697C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161A9B-E527-8E49-B1BE-8CB80F565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E8185-2630-FF40-B01B-565B905E5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E81ED-FEF0-A241-AEDF-0849E51C7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D1A8-900A-034D-A80C-D35B037445B9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C9091-45FA-2C44-A3DF-4F70ACC41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9CFA5-5A98-0249-9FEC-77C2C06BF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E10-A3FF-0142-B39A-5C528CF8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3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E8573D-6E68-E747-BA74-F0115F524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C625A-B7BB-504D-98DD-D1E7DA69A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755B9-7665-2D4F-9807-4B2AA8868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4D1A8-900A-034D-A80C-D35B037445B9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44065-322C-AD47-A011-7BB21514B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B7383-20AD-5445-BBB3-DBB58D816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9CE10-A3FF-0142-B39A-5C528CF8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6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762760" y="284480"/>
          <a:ext cx="8666480" cy="62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140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2BA74B-A4C7-AC4D-8636-95F879C9A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65" y="0"/>
            <a:ext cx="98695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3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9837E5B-43AB-4FB8-BE0F-B19D3BAE0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528735"/>
              </p:ext>
            </p:extLst>
          </p:nvPr>
        </p:nvGraphicFramePr>
        <p:xfrm>
          <a:off x="86237" y="284480"/>
          <a:ext cx="11720945" cy="62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0221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29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Ariel Radack Krassner</dc:creator>
  <cp:lastModifiedBy>Becky Sulka</cp:lastModifiedBy>
  <cp:revision>5</cp:revision>
  <cp:lastPrinted>2019-08-23T18:58:44Z</cp:lastPrinted>
  <dcterms:created xsi:type="dcterms:W3CDTF">2019-08-23T18:47:23Z</dcterms:created>
  <dcterms:modified xsi:type="dcterms:W3CDTF">2019-08-23T21:46:15Z</dcterms:modified>
</cp:coreProperties>
</file>