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 id="2147483681"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7023100" cy="9309100"/>
  <p:embeddedFontLst>
    <p:embeddedFont>
      <p:font typeface="Trebuchet MS" panose="020B0603020202020204" pitchFamily="34" charset="0"/>
      <p:regular r:id="rId25"/>
      <p:bold r:id="rId26"/>
      <p:italic r:id="rId27"/>
      <p:boldItalic r:id="rId28"/>
    </p:embeddedFont>
    <p:embeddedFont>
      <p:font typeface="Tahoma" panose="020B0604030504040204" pitchFamily="3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74" y="8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3.fntdata"/><Relationship Id="rId30"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43343" cy="46545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3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978131" y="0"/>
            <a:ext cx="3043343" cy="46545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3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702310" y="4421823"/>
            <a:ext cx="5618480" cy="418909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42030"/>
            <a:ext cx="3043343" cy="465455"/>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3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3961601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1</a:t>
            </a:fld>
            <a:endParaRPr sz="1300" b="0" i="0" u="none" strike="noStrike" cap="none">
              <a:solidFill>
                <a:srgbClr val="000000"/>
              </a:solidFill>
              <a:latin typeface="Arial"/>
              <a:ea typeface="Arial"/>
              <a:cs typeface="Arial"/>
              <a:sym typeface="Arial"/>
            </a:endParaRPr>
          </a:p>
        </p:txBody>
      </p:sp>
      <p:sp>
        <p:nvSpPr>
          <p:cNvPr id="279" name="Shape 279"/>
          <p:cNvSpPr>
            <a:spLocks noGrp="1" noRot="1" noChangeAspect="1"/>
          </p:cNvSpPr>
          <p:nvPr>
            <p:ph type="sldImg" idx="2"/>
          </p:nvPr>
        </p:nvSpPr>
        <p:spPr>
          <a:xfrm>
            <a:off x="1169988" y="668338"/>
            <a:ext cx="4687887" cy="3517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0" name="Shape 280"/>
          <p:cNvSpPr txBox="1">
            <a:spLocks noGrp="1"/>
          </p:cNvSpPr>
          <p:nvPr>
            <p:ph type="body" idx="1"/>
          </p:nvPr>
        </p:nvSpPr>
        <p:spPr>
          <a:xfrm>
            <a:off x="936414" y="4421824"/>
            <a:ext cx="5150273" cy="4224650"/>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Motivational Interviewing is a directive approach.  It is based on the understanding that </a:t>
            </a:r>
            <a:r>
              <a:rPr lang="en-US" sz="1200" b="1" i="1" u="sng" strike="noStrike" cap="none">
                <a:solidFill>
                  <a:schemeClr val="dk1"/>
                </a:solidFill>
                <a:latin typeface="Arial"/>
                <a:ea typeface="Arial"/>
                <a:cs typeface="Arial"/>
                <a:sym typeface="Arial"/>
              </a:rPr>
              <a:t>ambivalence is a normal element in change</a:t>
            </a:r>
            <a:r>
              <a:rPr lang="en-US" sz="1200" b="0" i="0" u="none" strike="noStrike" cap="none">
                <a:solidFill>
                  <a:schemeClr val="dk1"/>
                </a:solidFill>
                <a:latin typeface="Arial"/>
                <a:ea typeface="Arial"/>
                <a:cs typeface="Arial"/>
                <a:sym typeface="Arial"/>
              </a:rPr>
              <a:t>. Ambivalence is feeling two ways about something.  Motivational Interviewing offers skills to help the client explore and work with the ambivalence about change.</a:t>
            </a:r>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94516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7" name="Shape 357"/>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360"/>
              </a:spcBef>
              <a:spcAft>
                <a:spcPts val="0"/>
              </a:spcAft>
              <a:buNone/>
            </a:pPr>
            <a:r>
              <a:rPr lang="en-US"/>
              <a:t>Affirmations are basically Reflections but with the key words of encouragements and acknowledgement </a:t>
            </a:r>
            <a:endParaRPr sz="1200" b="0" i="0" u="none" strike="noStrike" cap="none">
              <a:solidFill>
                <a:schemeClr val="dk1"/>
              </a:solidFill>
              <a:latin typeface="Arial"/>
              <a:ea typeface="Arial"/>
              <a:cs typeface="Arial"/>
              <a:sym typeface="Arial"/>
            </a:endParaRPr>
          </a:p>
        </p:txBody>
      </p:sp>
      <p:sp>
        <p:nvSpPr>
          <p:cNvPr id="358" name="Shape 358"/>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10</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7210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64" name="Shape 364"/>
          <p:cNvSpPr txBox="1">
            <a:spLocks noGrp="1"/>
          </p:cNvSpPr>
          <p:nvPr>
            <p:ph type="body" idx="1"/>
          </p:nvPr>
        </p:nvSpPr>
        <p:spPr>
          <a:xfrm>
            <a:off x="702310" y="4421823"/>
            <a:ext cx="5618400" cy="4189200"/>
          </a:xfrm>
          <a:prstGeom prst="rect">
            <a:avLst/>
          </a:prstGeom>
          <a:noFill/>
          <a:ln>
            <a:noFill/>
          </a:ln>
        </p:spPr>
        <p:txBody>
          <a:bodyPr spcFirstLastPara="1" wrap="square" lIns="93300" tIns="46650" rIns="93300" bIns="46650" anchor="t" anchorCtr="0">
            <a:noAutofit/>
          </a:bodyPr>
          <a:lstStyle/>
          <a:p>
            <a:pPr marL="0" lvl="0" indent="0" rtl="0">
              <a:lnSpc>
                <a:spcPct val="115000"/>
              </a:lnSpc>
              <a:spcBef>
                <a:spcPts val="400"/>
              </a:spcBef>
              <a:spcAft>
                <a:spcPts val="0"/>
              </a:spcAft>
              <a:buClr>
                <a:schemeClr val="dk1"/>
              </a:buClr>
              <a:buSzPts val="1100"/>
              <a:buFont typeface="Arial"/>
              <a:buNone/>
            </a:pPr>
            <a:r>
              <a:rPr lang="en-US"/>
              <a:t>MI is moving away from from Affirmations that simply says: ‘good job’ or ‘that’s great’.  It needs to be tied to a statement.  Often, Affirmations sounds like a Reflection but it has the ‘lemon drop’ that turns it from a Reflection into an Affirmation.  </a:t>
            </a:r>
            <a:endParaRPr/>
          </a:p>
          <a:p>
            <a:pPr marL="0" marR="0" lvl="0" indent="0" algn="l" rtl="0">
              <a:spcBef>
                <a:spcPts val="0"/>
              </a:spcBef>
              <a:spcAft>
                <a:spcPts val="0"/>
              </a:spcAft>
              <a:buNone/>
            </a:pPr>
            <a:endParaRPr/>
          </a:p>
        </p:txBody>
      </p:sp>
      <p:sp>
        <p:nvSpPr>
          <p:cNvPr id="365" name="Shape 365"/>
          <p:cNvSpPr txBox="1">
            <a:spLocks noGrp="1"/>
          </p:cNvSpPr>
          <p:nvPr>
            <p:ph type="sldNum" idx="12"/>
          </p:nvPr>
        </p:nvSpPr>
        <p:spPr>
          <a:xfrm>
            <a:off x="3978131" y="8842030"/>
            <a:ext cx="3043200" cy="465600"/>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11</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93653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1" name="Shape 371"/>
          <p:cNvSpPr txBox="1">
            <a:spLocks noGrp="1"/>
          </p:cNvSpPr>
          <p:nvPr>
            <p:ph type="body" idx="1"/>
          </p:nvPr>
        </p:nvSpPr>
        <p:spPr>
          <a:xfrm>
            <a:off x="702310" y="4421823"/>
            <a:ext cx="5618400" cy="4189200"/>
          </a:xfrm>
          <a:prstGeom prst="rect">
            <a:avLst/>
          </a:prstGeom>
          <a:noFill/>
          <a:ln>
            <a:noFill/>
          </a:ln>
        </p:spPr>
        <p:txBody>
          <a:bodyPr spcFirstLastPara="1" wrap="square" lIns="93300" tIns="46650" rIns="93300" bIns="46650" anchor="t" anchorCtr="0">
            <a:noAutofit/>
          </a:bodyPr>
          <a:lstStyle/>
          <a:p>
            <a:pPr marL="0" marR="0" lvl="0" indent="0" algn="l" rtl="0">
              <a:spcBef>
                <a:spcPts val="360"/>
              </a:spcBef>
              <a:spcAft>
                <a:spcPts val="0"/>
              </a:spcAft>
              <a:buNone/>
            </a:pPr>
            <a:r>
              <a:rPr lang="en-US"/>
              <a:t>In a group of two people, dyads, one person will explain their top 2 or 3 values for about 2 minutes. The other person just listen (don’t say anything to interrupt at this time).  After 2 minutes, the person who was listening will use Affirmations to give feedback to what his/her partner said for 1 minute. </a:t>
            </a:r>
            <a:endParaRPr sz="1200" b="0" i="0" u="none" strike="noStrike" cap="none">
              <a:solidFill>
                <a:schemeClr val="dk1"/>
              </a:solidFill>
              <a:latin typeface="Arial"/>
              <a:ea typeface="Arial"/>
              <a:cs typeface="Arial"/>
              <a:sym typeface="Arial"/>
            </a:endParaRPr>
          </a:p>
        </p:txBody>
      </p:sp>
      <p:sp>
        <p:nvSpPr>
          <p:cNvPr id="372" name="Shape 372"/>
          <p:cNvSpPr txBox="1">
            <a:spLocks noGrp="1"/>
          </p:cNvSpPr>
          <p:nvPr>
            <p:ph type="sldNum" idx="12"/>
          </p:nvPr>
        </p:nvSpPr>
        <p:spPr>
          <a:xfrm>
            <a:off x="3978131" y="8842030"/>
            <a:ext cx="3043200" cy="465600"/>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12</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104856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8" name="Shape 378"/>
          <p:cNvSpPr txBox="1">
            <a:spLocks noGrp="1"/>
          </p:cNvSpPr>
          <p:nvPr>
            <p:ph type="body" idx="1"/>
          </p:nvPr>
        </p:nvSpPr>
        <p:spPr>
          <a:xfrm>
            <a:off x="702310" y="4421823"/>
            <a:ext cx="5618400" cy="41892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79" name="Shape 379"/>
          <p:cNvSpPr txBox="1">
            <a:spLocks noGrp="1"/>
          </p:cNvSpPr>
          <p:nvPr>
            <p:ph type="sldNum" idx="12"/>
          </p:nvPr>
        </p:nvSpPr>
        <p:spPr>
          <a:xfrm>
            <a:off x="3978131" y="8842030"/>
            <a:ext cx="3043200" cy="4656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531664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 name="Shape 385"/>
          <p:cNvSpPr txBox="1">
            <a:spLocks noGrp="1"/>
          </p:cNvSpPr>
          <p:nvPr>
            <p:ph type="body" idx="1"/>
          </p:nvPr>
        </p:nvSpPr>
        <p:spPr>
          <a:xfrm>
            <a:off x="702310" y="4421823"/>
            <a:ext cx="5618400" cy="41892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The structure of a Summarization includes a book ends.  “let me get this straight or let me summarize, 3 reflections, did I miss anything or did i get it right”.  it should be noted that any 3 reflections in a row without the client speaking or interrupting, is considered a Summarizations.  The bookends serve the same function as Stems. If any of the Refections is complex. the Summarization becomes a comlex Summarization or Sc.  </a:t>
            </a:r>
            <a:endParaRPr/>
          </a:p>
        </p:txBody>
      </p:sp>
      <p:sp>
        <p:nvSpPr>
          <p:cNvPr id="386" name="Shape 386"/>
          <p:cNvSpPr txBox="1">
            <a:spLocks noGrp="1"/>
          </p:cNvSpPr>
          <p:nvPr>
            <p:ph type="sldNum" idx="12"/>
          </p:nvPr>
        </p:nvSpPr>
        <p:spPr>
          <a:xfrm>
            <a:off x="3978131" y="8842030"/>
            <a:ext cx="3043200" cy="4656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537205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702310" y="4421823"/>
            <a:ext cx="5618400" cy="41892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93" name="Shape 393"/>
          <p:cNvSpPr txBox="1">
            <a:spLocks noGrp="1"/>
          </p:cNvSpPr>
          <p:nvPr>
            <p:ph type="sldNum" idx="12"/>
          </p:nvPr>
        </p:nvSpPr>
        <p:spPr>
          <a:xfrm>
            <a:off x="3978131" y="8842030"/>
            <a:ext cx="3043200" cy="465600"/>
          </a:xfrm>
          <a:prstGeom prst="rect">
            <a:avLst/>
          </a:prstGeom>
        </p:spPr>
        <p:txBody>
          <a:bodyPr spcFirstLastPara="1" wrap="square" lIns="93300" tIns="46650" rIns="93300" bIns="4665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478234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16</a:t>
            </a:fld>
            <a:endParaRPr sz="1200" b="0" i="0" u="none" strike="noStrike" cap="none">
              <a:solidFill>
                <a:srgbClr val="000000"/>
              </a:solidFill>
              <a:latin typeface="Times New Roman"/>
              <a:ea typeface="Times New Roman"/>
              <a:cs typeface="Times New Roman"/>
              <a:sym typeface="Times New Roman"/>
            </a:endParaRPr>
          </a:p>
        </p:txBody>
      </p:sp>
      <p:sp>
        <p:nvSpPr>
          <p:cNvPr id="399" name="Shape 39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00" name="Shape 400"/>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The points made above are self-explanatory for the most part. In essence, the PO should adopt a standard, professional demeanor when interacting with clients: greet them and reinforce any observed pro-social behaviors (e.g., punctuality, well-groomed, brought the requested documents, etc). Explain the purpose of today’s contact meeting, your role and your expectations. Probe your client for their expectations, and for any concerns about the supervision process in general and/or how they view the working relationship. Be explicit about your authority and somewhat dual roles, but that your support in their efforts to turn their life around is fully committed.</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For the intake officer, you therefore set the first impression (and to some degree, a positive or negative placebo or anticipatory effect) with a new client entering the system. Just as you're gathering information about them during intake, they’re forming impressions about caring, support, stigmatization, type of treatment they might face (intimidating), and will they succeed in this experience.</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Review the 6 elements of good role clarification; giving examples or show taped examples. Help participants make the linkages between the “structuring statements” we encourage in clinical assessment and Trotter’s role clarification (both mechanisms decrease ambiguity and the need for second-guessing).  </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Have participants count off by 5’s.  Have each of the individuals in each group write 2-3 examples of the particular clarification elements (1-5).  Don’t include #6 on the limits of confidentiality. </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Australian researcher Chris Trotter has been investigating probation officers and neglect case workers for over 20 years.  He uses an evaluation design related to the brainstorm we just conducted.  He begins by identifying a group of PO’s and obtaining outcome rates for each.  Then he divides the group in half according to which achieved the best and poorest outcomes.  Next, he goes to their case files and systematically reviews them for their progress note content. Finally, he goes to a sample of past and present offenders on supervision with each PO and gives them a set of survey questions that focus on different categories of activities and topics that the offenders/clients rate in terms of what they believe their PO emphasized.  Using this approach, Trotter has been able to define four things that officers with better outcomes reliably do better than other officers.</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 </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 </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 </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 </a:t>
            </a:r>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23807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08" name="Shape 408"/>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409" name="Shape 409"/>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17</a:t>
            </a:fld>
            <a:endParaRPr sz="13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587081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5" name="Shape 415"/>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416" name="Shape 416"/>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18</a:t>
            </a:fld>
            <a:endParaRPr sz="13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070519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2" name="Shape 422"/>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#1: Ask participants to get in pairs (2 people).  Try to work with someone you don’t know, like an individual from a different agency.</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#2: Ask participants to interview their partner using the steps of Role Clarification (</a:t>
            </a:r>
            <a:r>
              <a:rPr lang="en-US"/>
              <a:t>3</a:t>
            </a:r>
            <a:r>
              <a:rPr lang="en-US" sz="1200" b="0" i="0" u="none" strike="noStrike" cap="none">
                <a:solidFill>
                  <a:schemeClr val="dk1"/>
                </a:solidFill>
                <a:latin typeface="Arial"/>
                <a:ea typeface="Arial"/>
                <a:cs typeface="Arial"/>
                <a:sym typeface="Arial"/>
              </a:rPr>
              <a:t> minutes each)</a:t>
            </a:r>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p:txBody>
      </p:sp>
      <p:sp>
        <p:nvSpPr>
          <p:cNvPr id="423" name="Shape 423"/>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19</a:t>
            </a:fld>
            <a:endParaRPr sz="13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406893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2</a:t>
            </a:fld>
            <a:endParaRPr sz="1300" b="0" i="0" u="none" strike="noStrike" cap="none">
              <a:solidFill>
                <a:srgbClr val="000000"/>
              </a:solidFill>
              <a:latin typeface="Arial"/>
              <a:ea typeface="Arial"/>
              <a:cs typeface="Arial"/>
              <a:sym typeface="Arial"/>
            </a:endParaRPr>
          </a:p>
        </p:txBody>
      </p:sp>
      <p:sp>
        <p:nvSpPr>
          <p:cNvPr id="289" name="Shape 289"/>
          <p:cNvSpPr>
            <a:spLocks noGrp="1" noRot="1" noChangeAspect="1"/>
          </p:cNvSpPr>
          <p:nvPr>
            <p:ph type="sldImg" idx="2"/>
          </p:nvPr>
        </p:nvSpPr>
        <p:spPr>
          <a:xfrm>
            <a:off x="1169988" y="668338"/>
            <a:ext cx="4687887" cy="3517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0" name="Shape 290"/>
          <p:cNvSpPr txBox="1">
            <a:spLocks noGrp="1"/>
          </p:cNvSpPr>
          <p:nvPr>
            <p:ph type="body" idx="1"/>
          </p:nvPr>
        </p:nvSpPr>
        <p:spPr>
          <a:xfrm>
            <a:off x="936414" y="4421824"/>
            <a:ext cx="5150273" cy="4224650"/>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100" b="0" i="1"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0094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9" name="Shape 429"/>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#1: Ask participants to get in pairs (2 people).  Try to work with someone you don’t know, like an individual from a different agency.</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#2: Ask participants to interview their partner using the steps of Role Clarification (</a:t>
            </a:r>
            <a:r>
              <a:rPr lang="en-US"/>
              <a:t>3</a:t>
            </a:r>
            <a:r>
              <a:rPr lang="en-US" sz="1200" b="0" i="0" u="none" strike="noStrike" cap="none">
                <a:solidFill>
                  <a:schemeClr val="dk1"/>
                </a:solidFill>
                <a:latin typeface="Arial"/>
                <a:ea typeface="Arial"/>
                <a:cs typeface="Arial"/>
                <a:sym typeface="Arial"/>
              </a:rPr>
              <a:t> minutes each)</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#3: Debrief each pair: What is the difference in using Role Clarification during the Initial Appointment versus Follow-up appointments</a:t>
            </a: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p:txBody>
      </p:sp>
      <p:sp>
        <p:nvSpPr>
          <p:cNvPr id="430" name="Shape 430"/>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20</a:t>
            </a:fld>
            <a:endParaRPr sz="13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46153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6" name="Shape 436"/>
          <p:cNvSpPr txBox="1">
            <a:spLocks noGrp="1"/>
          </p:cNvSpPr>
          <p:nvPr>
            <p:ph type="body" idx="1"/>
          </p:nvPr>
        </p:nvSpPr>
        <p:spPr>
          <a:xfrm>
            <a:off x="702310" y="4421823"/>
            <a:ext cx="5618400" cy="41892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37" name="Shape 437"/>
          <p:cNvSpPr txBox="1">
            <a:spLocks noGrp="1"/>
          </p:cNvSpPr>
          <p:nvPr>
            <p:ph type="sldNum" idx="12"/>
          </p:nvPr>
        </p:nvSpPr>
        <p:spPr>
          <a:xfrm>
            <a:off x="3978131" y="8842030"/>
            <a:ext cx="3043200" cy="4656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584275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1184275" y="698500"/>
            <a:ext cx="4654500" cy="34908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702310" y="4421823"/>
            <a:ext cx="5618400" cy="41892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3" name="Shape 303"/>
          <p:cNvSpPr txBox="1">
            <a:spLocks noGrp="1"/>
          </p:cNvSpPr>
          <p:nvPr>
            <p:ph type="sldNum" idx="12"/>
          </p:nvPr>
        </p:nvSpPr>
        <p:spPr>
          <a:xfrm>
            <a:off x="3978131" y="8842030"/>
            <a:ext cx="3043200" cy="4656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232844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9" name="Shape 309"/>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310" name="Shape 310"/>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4</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0910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6" name="Shape 316"/>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a:t>Give some topics for staff to use Qo and Qc.  Have one person use an Qo and then ask next person for Qo by using a different stem. Alternate participant using a Qo and Qc.  </a:t>
            </a:r>
            <a:endParaRPr sz="1200" b="0" i="0" u="none" strike="noStrike" cap="none">
              <a:solidFill>
                <a:schemeClr val="dk1"/>
              </a:solidFill>
              <a:latin typeface="Arial"/>
              <a:ea typeface="Arial"/>
              <a:cs typeface="Arial"/>
              <a:sym typeface="Arial"/>
            </a:endParaRPr>
          </a:p>
        </p:txBody>
      </p:sp>
      <p:sp>
        <p:nvSpPr>
          <p:cNvPr id="317" name="Shape 317"/>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5</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0893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23" name="Shape 323"/>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324" name="Shape 324"/>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6</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72118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0" name="Shape 330"/>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r>
              <a:rPr lang="en-US"/>
              <a:t>Be mindful of Intonation.  Intonation makes an utterance a Closed Question or a Reflection.</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Trainer: demonstrate Intonation that makes an utterance Qc or R</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example: Sounds like you enjoy working out?   Sounds like you enjoy working out.    </a:t>
            </a:r>
            <a:endParaRPr sz="1200" b="0" i="0" u="none" strike="noStrike" cap="none">
              <a:solidFill>
                <a:schemeClr val="dk1"/>
              </a:solidFill>
              <a:latin typeface="Arial"/>
              <a:ea typeface="Arial"/>
              <a:cs typeface="Arial"/>
              <a:sym typeface="Arial"/>
            </a:endParaRPr>
          </a:p>
        </p:txBody>
      </p:sp>
      <p:sp>
        <p:nvSpPr>
          <p:cNvPr id="331" name="Shape 331"/>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7</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62347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rgbClr val="000000"/>
                </a:solidFill>
                <a:latin typeface="Arial"/>
                <a:ea typeface="Arial"/>
                <a:cs typeface="Arial"/>
                <a:sym typeface="Arial"/>
              </a:rPr>
              <a:t>8</a:t>
            </a:fld>
            <a:endParaRPr sz="1300" b="0" i="0" u="none" strike="noStrike" cap="none">
              <a:solidFill>
                <a:srgbClr val="000000"/>
              </a:solidFill>
              <a:latin typeface="Arial"/>
              <a:ea typeface="Arial"/>
              <a:cs typeface="Arial"/>
              <a:sym typeface="Arial"/>
            </a:endParaRPr>
          </a:p>
        </p:txBody>
      </p:sp>
      <p:sp>
        <p:nvSpPr>
          <p:cNvPr id="337" name="Shape 337"/>
          <p:cNvSpPr>
            <a:spLocks noGrp="1" noRot="1" noChangeAspect="1"/>
          </p:cNvSpPr>
          <p:nvPr>
            <p:ph type="sldImg" idx="2"/>
          </p:nvPr>
        </p:nvSpPr>
        <p:spPr>
          <a:xfrm>
            <a:off x="1185863"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8" name="Shape 338"/>
          <p:cNvSpPr txBox="1">
            <a:spLocks noGrp="1"/>
          </p:cNvSpPr>
          <p:nvPr>
            <p:ph type="body" idx="1"/>
          </p:nvPr>
        </p:nvSpPr>
        <p:spPr>
          <a:xfrm>
            <a:off x="936414" y="4421823"/>
            <a:ext cx="5150273" cy="4189095"/>
          </a:xfrm>
          <a:prstGeom prst="rect">
            <a:avLst/>
          </a:prstGeom>
          <a:noFill/>
          <a:ln>
            <a:noFill/>
          </a:ln>
        </p:spPr>
        <p:txBody>
          <a:bodyPr spcFirstLastPara="1" wrap="square" lIns="93300" tIns="46650" rIns="93300" bIns="46650" anchor="t" anchorCtr="0">
            <a:noAutofit/>
          </a:bodyPr>
          <a:lstStyle/>
          <a:p>
            <a:pPr marL="0" lvl="0" indent="0" rtl="0">
              <a:lnSpc>
                <a:spcPct val="115000"/>
              </a:lnSpc>
              <a:spcBef>
                <a:spcPts val="400"/>
              </a:spcBef>
              <a:spcAft>
                <a:spcPts val="0"/>
              </a:spcAft>
              <a:buClr>
                <a:schemeClr val="dk1"/>
              </a:buClr>
              <a:buSzPts val="1100"/>
              <a:buFont typeface="Arial"/>
              <a:buNone/>
            </a:pPr>
            <a:r>
              <a:rPr lang="en-US" b="1"/>
              <a:t>Simple Reflections</a:t>
            </a:r>
            <a:endParaRPr b="1"/>
          </a:p>
          <a:p>
            <a:pPr marL="0" lvl="0" indent="0" rtl="0">
              <a:lnSpc>
                <a:spcPct val="115000"/>
              </a:lnSpc>
              <a:spcBef>
                <a:spcPts val="400"/>
              </a:spcBef>
              <a:spcAft>
                <a:spcPts val="0"/>
              </a:spcAft>
              <a:buClr>
                <a:schemeClr val="dk1"/>
              </a:buClr>
              <a:buSzPts val="1100"/>
              <a:buFont typeface="Arial"/>
              <a:buNone/>
            </a:pPr>
            <a:r>
              <a:rPr lang="en-US" b="1"/>
              <a:t>1. Repeat: Adds little or no meaning or emphasis to what the client said.</a:t>
            </a:r>
            <a:endParaRPr b="1"/>
          </a:p>
          <a:p>
            <a:pPr marL="0" lvl="0" indent="0" rtl="0">
              <a:lnSpc>
                <a:spcPct val="115000"/>
              </a:lnSpc>
              <a:spcBef>
                <a:spcPts val="400"/>
              </a:spcBef>
              <a:spcAft>
                <a:spcPts val="0"/>
              </a:spcAft>
              <a:buClr>
                <a:schemeClr val="dk1"/>
              </a:buClr>
              <a:buSzPts val="1100"/>
              <a:buFont typeface="Arial"/>
              <a:buNone/>
            </a:pPr>
            <a:r>
              <a:rPr lang="en-US"/>
              <a:t>Client: “I want to start taking my medication again.”</a:t>
            </a:r>
            <a:endParaRPr/>
          </a:p>
          <a:p>
            <a:pPr marL="0" lvl="0" indent="0" rtl="0">
              <a:lnSpc>
                <a:spcPct val="115000"/>
              </a:lnSpc>
              <a:spcBef>
                <a:spcPts val="400"/>
              </a:spcBef>
              <a:spcAft>
                <a:spcPts val="0"/>
              </a:spcAft>
              <a:buClr>
                <a:schemeClr val="dk1"/>
              </a:buClr>
              <a:buSzPts val="1100"/>
              <a:buFont typeface="Arial"/>
              <a:buNone/>
            </a:pPr>
            <a:r>
              <a:rPr lang="en-US"/>
              <a:t>Helper: “You want start taking your medication again.”</a:t>
            </a:r>
            <a:endParaRPr/>
          </a:p>
          <a:p>
            <a:pPr marL="0" lvl="0" indent="0" rtl="0">
              <a:lnSpc>
                <a:spcPct val="115000"/>
              </a:lnSpc>
              <a:spcBef>
                <a:spcPts val="400"/>
              </a:spcBef>
              <a:spcAft>
                <a:spcPts val="0"/>
              </a:spcAft>
              <a:buClr>
                <a:schemeClr val="dk1"/>
              </a:buClr>
              <a:buSzPts val="1100"/>
              <a:buFont typeface="Arial"/>
              <a:buNone/>
            </a:pPr>
            <a:r>
              <a:rPr lang="en-US" b="1"/>
              <a:t>2. Rephrase: Slightly alter what a client says.</a:t>
            </a:r>
            <a:endParaRPr b="1"/>
          </a:p>
          <a:p>
            <a:pPr marL="0" lvl="0" indent="0" rtl="0">
              <a:lnSpc>
                <a:spcPct val="115000"/>
              </a:lnSpc>
              <a:spcBef>
                <a:spcPts val="400"/>
              </a:spcBef>
              <a:spcAft>
                <a:spcPts val="0"/>
              </a:spcAft>
              <a:buClr>
                <a:schemeClr val="dk1"/>
              </a:buClr>
              <a:buSzPts val="1100"/>
              <a:buFont typeface="Arial"/>
              <a:buNone/>
            </a:pPr>
            <a:r>
              <a:rPr lang="en-US"/>
              <a:t>Client: “I really want to start taking my medication again.”</a:t>
            </a:r>
            <a:endParaRPr/>
          </a:p>
          <a:p>
            <a:pPr marL="0" lvl="0" indent="0" rtl="0">
              <a:lnSpc>
                <a:spcPct val="115000"/>
              </a:lnSpc>
              <a:spcBef>
                <a:spcPts val="400"/>
              </a:spcBef>
              <a:spcAft>
                <a:spcPts val="0"/>
              </a:spcAft>
              <a:buClr>
                <a:schemeClr val="dk1"/>
              </a:buClr>
              <a:buSzPts val="1100"/>
              <a:buFont typeface="Arial"/>
              <a:buNone/>
            </a:pPr>
            <a:r>
              <a:rPr lang="en-US"/>
              <a:t>Helper: “Taking your medication is very important to you.”</a:t>
            </a:r>
            <a:endParaRPr/>
          </a:p>
          <a:p>
            <a:pPr marL="0" lvl="0" indent="0" rtl="0">
              <a:lnSpc>
                <a:spcPct val="115000"/>
              </a:lnSpc>
              <a:spcBef>
                <a:spcPts val="400"/>
              </a:spcBef>
              <a:spcAft>
                <a:spcPts val="0"/>
              </a:spcAft>
              <a:buClr>
                <a:schemeClr val="dk1"/>
              </a:buClr>
              <a:buSzPts val="1100"/>
              <a:buFont typeface="Arial"/>
              <a:buNone/>
            </a:pPr>
            <a:r>
              <a:rPr lang="en-US"/>
              <a:t>The main difference between a </a:t>
            </a:r>
            <a:r>
              <a:rPr lang="en-US" b="1"/>
              <a:t>simile</a:t>
            </a:r>
            <a:r>
              <a:rPr lang="en-US"/>
              <a:t> and metaphor is that a </a:t>
            </a:r>
            <a:r>
              <a:rPr lang="en-US" b="1"/>
              <a:t>simile</a:t>
            </a:r>
            <a:r>
              <a:rPr lang="en-US"/>
              <a:t> uses the words "like" or "as" to draw a comparison and a metaphor simply states the comparison without using "like" or "as". An </a:t>
            </a:r>
            <a:r>
              <a:rPr lang="en-US" b="1"/>
              <a:t>example</a:t>
            </a:r>
            <a:r>
              <a:rPr lang="en-US"/>
              <a:t> of a </a:t>
            </a:r>
            <a:r>
              <a:rPr lang="en-US" b="1"/>
              <a:t>simile</a:t>
            </a:r>
            <a:r>
              <a:rPr lang="en-US"/>
              <a:t> is: She is as innocent as an angel. An </a:t>
            </a:r>
            <a:r>
              <a:rPr lang="en-US" b="1"/>
              <a:t>example</a:t>
            </a:r>
            <a:r>
              <a:rPr lang="en-US"/>
              <a:t> of a metaphor is: She is an angel.</a:t>
            </a:r>
            <a:endParaRPr/>
          </a:p>
          <a:p>
            <a:pPr marL="0" lvl="0" indent="0" rtl="0">
              <a:lnSpc>
                <a:spcPct val="115000"/>
              </a:lnSpc>
              <a:spcBef>
                <a:spcPts val="400"/>
              </a:spcBef>
              <a:spcAft>
                <a:spcPts val="0"/>
              </a:spcAft>
              <a:buClr>
                <a:schemeClr val="dk1"/>
              </a:buClr>
              <a:buSzPts val="1100"/>
              <a:buFont typeface="Arial"/>
              <a:buNone/>
            </a:pPr>
            <a:r>
              <a:rPr lang="en-US"/>
              <a:t>Feeling: insert a feeling or emotion into a reflection to make it complex.</a:t>
            </a:r>
            <a:endParaRPr/>
          </a:p>
          <a:p>
            <a:pPr marL="0" lvl="0" indent="0" rtl="0">
              <a:lnSpc>
                <a:spcPct val="115000"/>
              </a:lnSpc>
              <a:spcBef>
                <a:spcPts val="400"/>
              </a:spcBef>
              <a:spcAft>
                <a:spcPts val="0"/>
              </a:spcAft>
              <a:buClr>
                <a:schemeClr val="dk1"/>
              </a:buClr>
              <a:buSzPts val="1100"/>
              <a:buFont typeface="Arial"/>
              <a:buNone/>
            </a:pPr>
            <a:r>
              <a:rPr lang="en-US"/>
              <a:t>Example:</a:t>
            </a:r>
            <a:endParaRPr/>
          </a:p>
          <a:p>
            <a:pPr marL="0" lvl="0" indent="0" rtl="0">
              <a:lnSpc>
                <a:spcPct val="115000"/>
              </a:lnSpc>
              <a:spcBef>
                <a:spcPts val="400"/>
              </a:spcBef>
              <a:spcAft>
                <a:spcPts val="0"/>
              </a:spcAft>
              <a:buClr>
                <a:schemeClr val="dk1"/>
              </a:buClr>
              <a:buSzPts val="1100"/>
              <a:buFont typeface="Arial"/>
              <a:buNone/>
            </a:pPr>
            <a:r>
              <a:rPr lang="en-US"/>
              <a:t>Client: “If I don’t stop drinking, I won’t be able to qualify for a transplant, and I could die.”</a:t>
            </a:r>
            <a:endParaRPr/>
          </a:p>
          <a:p>
            <a:pPr marL="0" lvl="0" indent="0" rtl="0">
              <a:lnSpc>
                <a:spcPct val="115000"/>
              </a:lnSpc>
              <a:spcBef>
                <a:spcPts val="400"/>
              </a:spcBef>
              <a:spcAft>
                <a:spcPts val="0"/>
              </a:spcAft>
              <a:buClr>
                <a:schemeClr val="dk1"/>
              </a:buClr>
              <a:buSzPts val="1100"/>
              <a:buFont typeface="Arial"/>
              <a:buNone/>
            </a:pPr>
            <a:r>
              <a:rPr lang="en-US"/>
              <a:t>b. Helper: “You're worried that your drinking is a matter of life and death for you.”</a:t>
            </a:r>
            <a:endParaRPr/>
          </a:p>
          <a:p>
            <a:pPr marL="0" lvl="0" indent="0" rtl="0">
              <a:lnSpc>
                <a:spcPct val="115000"/>
              </a:lnSpc>
              <a:spcBef>
                <a:spcPts val="400"/>
              </a:spcBef>
              <a:spcAft>
                <a:spcPts val="0"/>
              </a:spcAft>
              <a:buClr>
                <a:schemeClr val="dk1"/>
              </a:buClr>
              <a:buSzPts val="1100"/>
              <a:buFont typeface="Arial"/>
              <a:buNone/>
            </a:pPr>
            <a:r>
              <a:rPr lang="en-US"/>
              <a:t>Moving the Story Forward is when you use Reframing or giving Meaning or paraphrasing what the client said.</a:t>
            </a:r>
            <a:endParaRPr/>
          </a:p>
          <a:p>
            <a:pPr marL="0" lvl="0" indent="0" rtl="0">
              <a:lnSpc>
                <a:spcPct val="115000"/>
              </a:lnSpc>
              <a:spcBef>
                <a:spcPts val="400"/>
              </a:spcBef>
              <a:spcAft>
                <a:spcPts val="0"/>
              </a:spcAft>
              <a:buClr>
                <a:schemeClr val="dk1"/>
              </a:buClr>
              <a:buSzPts val="1100"/>
              <a:buFont typeface="Arial"/>
              <a:buNone/>
            </a:pPr>
            <a:r>
              <a:rPr lang="en-US"/>
              <a:t>Example: Client: “I’ve tried to quit drinking so many times and I always relapse.”</a:t>
            </a:r>
            <a:endParaRPr/>
          </a:p>
          <a:p>
            <a:pPr marL="0" lvl="0" indent="0" rtl="0">
              <a:lnSpc>
                <a:spcPct val="115000"/>
              </a:lnSpc>
              <a:spcBef>
                <a:spcPts val="400"/>
              </a:spcBef>
              <a:spcAft>
                <a:spcPts val="0"/>
              </a:spcAft>
              <a:buClr>
                <a:schemeClr val="dk1"/>
              </a:buClr>
              <a:buSzPts val="1100"/>
              <a:buFont typeface="Arial"/>
              <a:buNone/>
            </a:pPr>
            <a:r>
              <a:rPr lang="en-US"/>
              <a:t>Helper: “You are persistent, even in the face of discouragement. This change must be</a:t>
            </a:r>
            <a:endParaRPr/>
          </a:p>
          <a:p>
            <a:pPr marL="0" lvl="0" indent="0" rtl="0">
              <a:lnSpc>
                <a:spcPct val="115000"/>
              </a:lnSpc>
              <a:spcBef>
                <a:spcPts val="400"/>
              </a:spcBef>
              <a:spcAft>
                <a:spcPts val="0"/>
              </a:spcAft>
              <a:buClr>
                <a:schemeClr val="dk1"/>
              </a:buClr>
              <a:buSzPts val="1100"/>
              <a:buFont typeface="Arial"/>
              <a:buNone/>
            </a:pPr>
            <a:r>
              <a:rPr lang="en-US"/>
              <a:t>really important to you.”</a:t>
            </a:r>
            <a:endParaRPr/>
          </a:p>
          <a:p>
            <a:pPr marL="0" lvl="0" indent="0" rtl="0">
              <a:lnSpc>
                <a:spcPct val="115000"/>
              </a:lnSpc>
              <a:spcBef>
                <a:spcPts val="400"/>
              </a:spcBef>
              <a:spcAft>
                <a:spcPts val="0"/>
              </a:spcAft>
              <a:buClr>
                <a:schemeClr val="dk1"/>
              </a:buClr>
              <a:buSzPts val="1100"/>
              <a:buFont typeface="Arial"/>
              <a:buNone/>
            </a:pPr>
            <a:r>
              <a:rPr lang="en-US"/>
              <a:t>Example: client: I want to lose weight.  </a:t>
            </a:r>
            <a:endParaRPr/>
          </a:p>
          <a:p>
            <a:pPr marL="0" lvl="0" indent="0" rtl="0">
              <a:lnSpc>
                <a:spcPct val="115000"/>
              </a:lnSpc>
              <a:spcBef>
                <a:spcPts val="400"/>
              </a:spcBef>
              <a:spcAft>
                <a:spcPts val="0"/>
              </a:spcAft>
              <a:buClr>
                <a:schemeClr val="dk1"/>
              </a:buClr>
              <a:buSzPts val="1100"/>
              <a:buFont typeface="Arial"/>
              <a:buNone/>
            </a:pPr>
            <a:r>
              <a:rPr lang="en-US"/>
              <a:t>Helper: It’s going to help you achieve a healthier lifestyle.</a:t>
            </a:r>
            <a:endParaRPr/>
          </a:p>
          <a:p>
            <a:pPr marL="0" marR="0" lvl="0" indent="0" algn="l" rtl="0">
              <a:spcBef>
                <a:spcPts val="0"/>
              </a:spcBef>
              <a:spcAft>
                <a:spcPts val="0"/>
              </a:spcAft>
              <a:buNone/>
            </a:pPr>
            <a:endParaRPr sz="1300"/>
          </a:p>
        </p:txBody>
      </p:sp>
    </p:spTree>
    <p:extLst>
      <p:ext uri="{BB962C8B-B14F-4D97-AF65-F5344CB8AC3E}">
        <p14:creationId xmlns:p14="http://schemas.microsoft.com/office/powerpoint/2010/main" val="4081064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0" name="Shape 350"/>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marR="0" lvl="0" indent="0" algn="l" rtl="0">
              <a:spcBef>
                <a:spcPts val="360"/>
              </a:spcBef>
              <a:spcAft>
                <a:spcPts val="0"/>
              </a:spcAft>
              <a:buNone/>
            </a:pPr>
            <a:r>
              <a:rPr lang="en-US" dirty="0"/>
              <a:t>To the whole class, give a statement about one of the above topics, a participants takes turn giving a statement and another participant gives a Simple and Complex Reflections. Then the person who did the reflection will now give a statement and another person do the reflections</a:t>
            </a:r>
            <a:endParaRPr dirty="0"/>
          </a:p>
          <a:p>
            <a:pPr marL="0" marR="0" lvl="0" indent="0" algn="l" rtl="0">
              <a:spcBef>
                <a:spcPts val="360"/>
              </a:spcBef>
              <a:spcAft>
                <a:spcPts val="0"/>
              </a:spcAft>
              <a:buNone/>
            </a:pPr>
            <a:endParaRPr sz="1200" b="0" i="0" u="none" strike="noStrike" cap="none" dirty="0">
              <a:solidFill>
                <a:schemeClr val="dk1"/>
              </a:solidFill>
              <a:latin typeface="Arial"/>
              <a:ea typeface="Arial"/>
              <a:cs typeface="Arial"/>
              <a:sym typeface="Arial"/>
            </a:endParaRPr>
          </a:p>
        </p:txBody>
      </p:sp>
      <p:sp>
        <p:nvSpPr>
          <p:cNvPr id="351" name="Shape 351"/>
          <p:cNvSpPr txBox="1">
            <a:spLocks noGrp="1"/>
          </p:cNvSpPr>
          <p:nvPr>
            <p:ph type="sldNum" idx="12"/>
          </p:nvPr>
        </p:nvSpPr>
        <p:spPr>
          <a:xfrm>
            <a:off x="3978131"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Arial"/>
                <a:ea typeface="Arial"/>
                <a:cs typeface="Arial"/>
                <a:sym typeface="Arial"/>
              </a:rPr>
              <a:t>9</a:t>
            </a:fld>
            <a:endParaRPr sz="13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81604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8" name="Shape 28"/>
          <p:cNvSpPr txBox="1">
            <a:spLocks noGrp="1"/>
          </p:cNvSpPr>
          <p:nvPr>
            <p:ph type="body" idx="1"/>
          </p:nvPr>
        </p:nvSpPr>
        <p:spPr>
          <a:xfrm>
            <a:off x="508001" y="2160590"/>
            <a:ext cx="6447501"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9" name="Shape 29"/>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508001" y="609600"/>
            <a:ext cx="6447501" cy="3403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6" name="Shape 96"/>
          <p:cNvSpPr txBox="1">
            <a:spLocks noGrp="1"/>
          </p:cNvSpPr>
          <p:nvPr>
            <p:ph type="body" idx="1"/>
          </p:nvPr>
        </p:nvSpPr>
        <p:spPr>
          <a:xfrm>
            <a:off x="508001" y="4470400"/>
            <a:ext cx="6447501" cy="1570962"/>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97" name="Shape 97"/>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698500" y="609600"/>
            <a:ext cx="6070601"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2" name="Shape 102"/>
          <p:cNvSpPr txBox="1">
            <a:spLocks noGrp="1"/>
          </p:cNvSpPr>
          <p:nvPr>
            <p:ph type="body" idx="1"/>
          </p:nvPr>
        </p:nvSpPr>
        <p:spPr>
          <a:xfrm>
            <a:off x="1024604" y="3632200"/>
            <a:ext cx="5418393" cy="381000"/>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960"/>
              <a:buFont typeface="Noto Sans Symbols"/>
              <a:buNone/>
              <a:defRPr sz="120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3" name="Shape 103"/>
          <p:cNvSpPr txBox="1">
            <a:spLocks noGrp="1"/>
          </p:cNvSpPr>
          <p:nvPr>
            <p:ph type="body" idx="2"/>
          </p:nvPr>
        </p:nvSpPr>
        <p:spPr>
          <a:xfrm>
            <a:off x="508001" y="4470400"/>
            <a:ext cx="6447501" cy="1570962"/>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104" name="Shape 104"/>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107" name="Shape 107"/>
          <p:cNvSpPr txBox="1"/>
          <p:nvPr/>
        </p:nvSpPr>
        <p:spPr>
          <a:xfrm>
            <a:off x="406403" y="790378"/>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
        <p:nvSpPr>
          <p:cNvPr id="108" name="Shape 108"/>
          <p:cNvSpPr txBox="1"/>
          <p:nvPr/>
        </p:nvSpPr>
        <p:spPr>
          <a:xfrm>
            <a:off x="6669758" y="2886556"/>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508001" y="1931988"/>
            <a:ext cx="6447501" cy="25954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1" name="Shape 111"/>
          <p:cNvSpPr txBox="1">
            <a:spLocks noGrp="1"/>
          </p:cNvSpPr>
          <p:nvPr>
            <p:ph type="body" idx="1"/>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112" name="Shape 112"/>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3" name="Shape 113"/>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698500" y="609600"/>
            <a:ext cx="6070601"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7" name="Shape 117"/>
          <p:cNvSpPr txBox="1">
            <a:spLocks noGrp="1"/>
          </p:cNvSpPr>
          <p:nvPr>
            <p:ph type="body" idx="1"/>
          </p:nvPr>
        </p:nvSpPr>
        <p:spPr>
          <a:xfrm>
            <a:off x="507999" y="4013200"/>
            <a:ext cx="6447502" cy="514248"/>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18" name="Shape 118"/>
          <p:cNvSpPr txBox="1">
            <a:spLocks noGrp="1"/>
          </p:cNvSpPr>
          <p:nvPr>
            <p:ph type="body" idx="2"/>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119" name="Shape 119"/>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Shape 120"/>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Shape 121"/>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122" name="Shape 122"/>
          <p:cNvSpPr txBox="1"/>
          <p:nvPr/>
        </p:nvSpPr>
        <p:spPr>
          <a:xfrm>
            <a:off x="406403" y="790378"/>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
        <p:nvSpPr>
          <p:cNvPr id="123" name="Shape 123"/>
          <p:cNvSpPr txBox="1"/>
          <p:nvPr/>
        </p:nvSpPr>
        <p:spPr>
          <a:xfrm>
            <a:off x="6669758" y="2886556"/>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514350" y="609600"/>
            <a:ext cx="6441152"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6" name="Shape 126"/>
          <p:cNvSpPr txBox="1">
            <a:spLocks noGrp="1"/>
          </p:cNvSpPr>
          <p:nvPr>
            <p:ph type="body" idx="1"/>
          </p:nvPr>
        </p:nvSpPr>
        <p:spPr>
          <a:xfrm>
            <a:off x="507999" y="4013200"/>
            <a:ext cx="6447502" cy="514248"/>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chemeClr val="accent1"/>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27" name="Shape 127"/>
          <p:cNvSpPr txBox="1">
            <a:spLocks noGrp="1"/>
          </p:cNvSpPr>
          <p:nvPr>
            <p:ph type="body" idx="2"/>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128" name="Shape 128"/>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3" name="Shape 133"/>
          <p:cNvSpPr txBox="1">
            <a:spLocks noGrp="1"/>
          </p:cNvSpPr>
          <p:nvPr>
            <p:ph type="body" idx="1"/>
          </p:nvPr>
        </p:nvSpPr>
        <p:spPr>
          <a:xfrm rot="5400000">
            <a:off x="1791365" y="877226"/>
            <a:ext cx="3880773" cy="6447501"/>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34" name="Shape 134"/>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rot="5400000">
            <a:off x="3839308" y="2746047"/>
            <a:ext cx="5251451" cy="978557"/>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9" name="Shape 139"/>
          <p:cNvSpPr txBox="1">
            <a:spLocks noGrp="1"/>
          </p:cNvSpPr>
          <p:nvPr>
            <p:ph type="body" idx="1"/>
          </p:nvPr>
        </p:nvSpPr>
        <p:spPr>
          <a:xfrm rot="5400000">
            <a:off x="529833" y="587768"/>
            <a:ext cx="5251450" cy="529511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40" name="Shape 140"/>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2" name="Shape 142"/>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62" name="Shape 162"/>
          <p:cNvSpPr txBox="1">
            <a:spLocks noGrp="1"/>
          </p:cNvSpPr>
          <p:nvPr>
            <p:ph type="body" idx="1"/>
          </p:nvPr>
        </p:nvSpPr>
        <p:spPr>
          <a:xfrm>
            <a:off x="508001" y="2160590"/>
            <a:ext cx="6447501"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63" name="Shape 16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4" name="Shape 16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5" name="Shape 16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6"/>
        <p:cNvGrpSpPr/>
        <p:nvPr/>
      </p:nvGrpSpPr>
      <p:grpSpPr>
        <a:xfrm>
          <a:off x="0" y="0"/>
          <a:ext cx="0" cy="0"/>
          <a:chOff x="0" y="0"/>
          <a:chExt cx="0" cy="0"/>
        </a:xfrm>
      </p:grpSpPr>
      <p:grpSp>
        <p:nvGrpSpPr>
          <p:cNvPr id="167" name="Shape 167"/>
          <p:cNvGrpSpPr/>
          <p:nvPr/>
        </p:nvGrpSpPr>
        <p:grpSpPr>
          <a:xfrm>
            <a:off x="0" y="-8467"/>
            <a:ext cx="9144000" cy="6866467"/>
            <a:chOff x="0" y="-8467"/>
            <a:chExt cx="12192000" cy="6866467"/>
          </a:xfrm>
        </p:grpSpPr>
        <p:cxnSp>
          <p:nvCxnSpPr>
            <p:cNvPr id="168" name="Shape 16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69" name="Shape 169"/>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70" name="Shape 170"/>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71" name="Shape 171"/>
            <p:cNvSpPr/>
            <p:nvPr/>
          </p:nvSpPr>
          <p:spPr>
            <a:xfrm>
              <a:off x="9603442" y="-8467"/>
              <a:ext cx="258855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72" name="Shape 17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a:off x="9334500" y="-8467"/>
              <a:ext cx="2854326"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4" name="Shape 174"/>
            <p:cNvSpPr/>
            <p:nvPr/>
          </p:nvSpPr>
          <p:spPr>
            <a:xfrm>
              <a:off x="10898730" y="-8467"/>
              <a:ext cx="1290094" cy="6866467"/>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75" name="Shape 175"/>
            <p:cNvSpPr/>
            <p:nvPr/>
          </p:nvSpPr>
          <p:spPr>
            <a:xfrm>
              <a:off x="10938999" y="-8467"/>
              <a:ext cx="1249825" cy="6866467"/>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76" name="Shape 17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78" name="Shape 178"/>
          <p:cNvSpPr txBox="1">
            <a:spLocks noGrp="1"/>
          </p:cNvSpPr>
          <p:nvPr>
            <p:ph type="ctrTitle"/>
          </p:nvPr>
        </p:nvSpPr>
        <p:spPr>
          <a:xfrm>
            <a:off x="1130300" y="2404534"/>
            <a:ext cx="5825202" cy="1646302"/>
          </a:xfrm>
          <a:prstGeom prst="rect">
            <a:avLst/>
          </a:prstGeom>
          <a:noFill/>
          <a:ln>
            <a:noFill/>
          </a:ln>
        </p:spPr>
        <p:txBody>
          <a:bodyPr spcFirstLastPara="1" wrap="square" lIns="91425" tIns="91425" rIns="91425" bIns="91425" anchor="b" anchorCtr="0"/>
          <a:lstStyle>
            <a:lvl1pPr marR="0" lvl="0" algn="r" rtl="0">
              <a:spcBef>
                <a:spcPts val="0"/>
              </a:spcBef>
              <a:spcAft>
                <a:spcPts val="0"/>
              </a:spcAft>
              <a:buClr>
                <a:schemeClr val="accent1"/>
              </a:buClr>
              <a:buSzPts val="4050"/>
              <a:buFont typeface="Trebuchet MS"/>
              <a:buNone/>
              <a:defRPr sz="405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79" name="Shape 179"/>
          <p:cNvSpPr txBox="1">
            <a:spLocks noGrp="1"/>
          </p:cNvSpPr>
          <p:nvPr>
            <p:ph type="subTitle" idx="1"/>
          </p:nvPr>
        </p:nvSpPr>
        <p:spPr>
          <a:xfrm>
            <a:off x="1130300" y="4050834"/>
            <a:ext cx="5825202" cy="1096899"/>
          </a:xfrm>
          <a:prstGeom prst="rect">
            <a:avLst/>
          </a:prstGeom>
          <a:noFill/>
          <a:ln>
            <a:noFill/>
          </a:ln>
        </p:spPr>
        <p:txBody>
          <a:bodyPr spcFirstLastPara="1" wrap="square" lIns="91425" tIns="91425" rIns="91425" bIns="91425" anchor="t" anchorCtr="0"/>
          <a:lstStyle>
            <a:lvl1pPr marR="0" lvl="0" algn="r"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R="0" lvl="1" algn="ctr"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2pPr>
            <a:lvl3pPr marR="0" lvl="2" algn="ctr"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3pPr>
            <a:lvl4pPr marR="0" lvl="3"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4pPr>
            <a:lvl5pPr marR="0" lvl="4"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5pPr>
            <a:lvl6pPr marR="0" lvl="5"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6pPr>
            <a:lvl7pPr marR="0" lvl="6"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7pPr>
            <a:lvl8pPr marR="0" lvl="7"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8pPr>
            <a:lvl9pPr marR="0" lvl="8"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9pPr>
          </a:lstStyle>
          <a:p>
            <a:endParaRPr/>
          </a:p>
        </p:txBody>
      </p:sp>
      <p:sp>
        <p:nvSpPr>
          <p:cNvPr id="180" name="Shape 180"/>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1" name="Shape 181"/>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2" name="Shape 182"/>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508001" y="2700868"/>
            <a:ext cx="6447501" cy="1826581"/>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3000"/>
              <a:buFont typeface="Trebuchet MS"/>
              <a:buNone/>
              <a:defRPr sz="3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5" name="Shape 185"/>
          <p:cNvSpPr txBox="1">
            <a:spLocks noGrp="1"/>
          </p:cNvSpPr>
          <p:nvPr>
            <p:ph type="body" idx="1"/>
          </p:nvPr>
        </p:nvSpPr>
        <p:spPr>
          <a:xfrm>
            <a:off x="508001" y="4527448"/>
            <a:ext cx="6447501" cy="860400"/>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200"/>
              <a:buFont typeface="Noto Sans Symbols"/>
              <a:buNone/>
              <a:defRPr sz="150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186" name="Shape 186"/>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7" name="Shape 187"/>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8" name="Shape 188"/>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91" name="Shape 191"/>
          <p:cNvSpPr txBox="1">
            <a:spLocks noGrp="1"/>
          </p:cNvSpPr>
          <p:nvPr>
            <p:ph type="body" idx="1"/>
          </p:nvPr>
        </p:nvSpPr>
        <p:spPr>
          <a:xfrm>
            <a:off x="508001" y="2160589"/>
            <a:ext cx="3138026" cy="3880772"/>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92" name="Shape 192"/>
          <p:cNvSpPr txBox="1">
            <a:spLocks noGrp="1"/>
          </p:cNvSpPr>
          <p:nvPr>
            <p:ph type="body" idx="2"/>
          </p:nvPr>
        </p:nvSpPr>
        <p:spPr>
          <a:xfrm>
            <a:off x="3817477" y="2160590"/>
            <a:ext cx="3138026"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93" name="Shape 19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4" name="Shape 19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5" name="Shape 19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98" name="Shape 198"/>
          <p:cNvSpPr txBox="1">
            <a:spLocks noGrp="1"/>
          </p:cNvSpPr>
          <p:nvPr>
            <p:ph type="body" idx="1"/>
          </p:nvPr>
        </p:nvSpPr>
        <p:spPr>
          <a:xfrm>
            <a:off x="506809" y="2160983"/>
            <a:ext cx="3139217" cy="576262"/>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1080"/>
              <a:buFont typeface="Noto Sans Symbols"/>
              <a:buNone/>
              <a:defRPr sz="1350" b="1"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199" name="Shape 199"/>
          <p:cNvSpPr txBox="1">
            <a:spLocks noGrp="1"/>
          </p:cNvSpPr>
          <p:nvPr>
            <p:ph type="body" idx="2"/>
          </p:nvPr>
        </p:nvSpPr>
        <p:spPr>
          <a:xfrm>
            <a:off x="506809" y="2737246"/>
            <a:ext cx="3139217" cy="330411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00" name="Shape 200"/>
          <p:cNvSpPr txBox="1">
            <a:spLocks noGrp="1"/>
          </p:cNvSpPr>
          <p:nvPr>
            <p:ph type="body" idx="3"/>
          </p:nvPr>
        </p:nvSpPr>
        <p:spPr>
          <a:xfrm>
            <a:off x="3816287" y="2160983"/>
            <a:ext cx="3139214" cy="576262"/>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1080"/>
              <a:buFont typeface="Noto Sans Symbols"/>
              <a:buNone/>
              <a:defRPr sz="1350" b="1"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201" name="Shape 201"/>
          <p:cNvSpPr txBox="1">
            <a:spLocks noGrp="1"/>
          </p:cNvSpPr>
          <p:nvPr>
            <p:ph type="body" idx="4"/>
          </p:nvPr>
        </p:nvSpPr>
        <p:spPr>
          <a:xfrm>
            <a:off x="3816288" y="2737246"/>
            <a:ext cx="3139213" cy="330411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02" name="Shape 202"/>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3" name="Shape 203"/>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4" name="Shape 204"/>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07" name="Shape 207"/>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8" name="Shape 208"/>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9" name="Shape 209"/>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0"/>
        <p:cNvGrpSpPr/>
        <p:nvPr/>
      </p:nvGrpSpPr>
      <p:grpSpPr>
        <a:xfrm>
          <a:off x="0" y="0"/>
          <a:ext cx="0" cy="0"/>
          <a:chOff x="0" y="0"/>
          <a:chExt cx="0" cy="0"/>
        </a:xfrm>
      </p:grpSpPr>
      <p:sp>
        <p:nvSpPr>
          <p:cNvPr id="211" name="Shape 211"/>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2" name="Shape 212"/>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3" name="Shape 213"/>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508001" y="1498604"/>
            <a:ext cx="2890896" cy="1278466"/>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1500"/>
              <a:buFont typeface="Trebuchet MS"/>
              <a:buNone/>
              <a:defRPr sz="15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16" name="Shape 216"/>
          <p:cNvSpPr txBox="1">
            <a:spLocks noGrp="1"/>
          </p:cNvSpPr>
          <p:nvPr>
            <p:ph type="body" idx="1"/>
          </p:nvPr>
        </p:nvSpPr>
        <p:spPr>
          <a:xfrm>
            <a:off x="3570346" y="514925"/>
            <a:ext cx="3385156" cy="552643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17" name="Shape 217"/>
          <p:cNvSpPr txBox="1">
            <a:spLocks noGrp="1"/>
          </p:cNvSpPr>
          <p:nvPr>
            <p:ph type="body" idx="2"/>
          </p:nvPr>
        </p:nvSpPr>
        <p:spPr>
          <a:xfrm>
            <a:off x="508001" y="2777069"/>
            <a:ext cx="2890896" cy="2584449"/>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9pPr>
          </a:lstStyle>
          <a:p>
            <a:endParaRPr/>
          </a:p>
        </p:txBody>
      </p:sp>
      <p:sp>
        <p:nvSpPr>
          <p:cNvPr id="218" name="Shape 218"/>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9" name="Shape 219"/>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Shape 220"/>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508001" y="4800600"/>
            <a:ext cx="64475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1800"/>
              <a:buFont typeface="Trebuchet MS"/>
              <a:buNone/>
              <a:defRPr sz="18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3" name="Shape 223"/>
          <p:cNvSpPr>
            <a:spLocks noGrp="1"/>
          </p:cNvSpPr>
          <p:nvPr>
            <p:ph type="pic" idx="2"/>
          </p:nvPr>
        </p:nvSpPr>
        <p:spPr>
          <a:xfrm>
            <a:off x="508001" y="609600"/>
            <a:ext cx="6447501" cy="3845718"/>
          </a:xfrm>
          <a:prstGeom prst="rect">
            <a:avLst/>
          </a:prstGeom>
          <a:noFill/>
          <a:ln>
            <a:noFill/>
          </a:ln>
        </p:spPr>
        <p:txBody>
          <a:bodyPr spcFirstLastPara="1" wrap="square" lIns="91425" tIns="91425" rIns="91425" bIns="91425" anchor="t" anchorCtr="0"/>
          <a:lstStyle>
            <a:lvl1pPr marR="0" lvl="0" algn="ctr"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1pPr>
            <a:lvl2pPr marR="0" lvl="1"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R="0" lvl="2"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3pPr>
            <a:lvl4pPr marR="0" lvl="3"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R="0" lvl="4"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R="0" lvl="5"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6pPr>
            <a:lvl7pPr marR="0" lvl="6"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7pPr>
            <a:lvl8pPr marR="0" lvl="7"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8pPr>
            <a:lvl9pPr marR="0" lvl="8"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9pPr>
          </a:lstStyle>
          <a:p>
            <a:endParaRPr/>
          </a:p>
        </p:txBody>
      </p:sp>
      <p:sp>
        <p:nvSpPr>
          <p:cNvPr id="224" name="Shape 224"/>
          <p:cNvSpPr txBox="1">
            <a:spLocks noGrp="1"/>
          </p:cNvSpPr>
          <p:nvPr>
            <p:ph type="body" idx="1"/>
          </p:nvPr>
        </p:nvSpPr>
        <p:spPr>
          <a:xfrm>
            <a:off x="508001" y="5367338"/>
            <a:ext cx="6447500" cy="67402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9pPr>
          </a:lstStyle>
          <a:p>
            <a:endParaRPr/>
          </a:p>
        </p:txBody>
      </p:sp>
      <p:sp>
        <p:nvSpPr>
          <p:cNvPr id="225" name="Shape 225"/>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6" name="Shape 226"/>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7" name="Shape 227"/>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508001" y="609600"/>
            <a:ext cx="6447501" cy="3403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30" name="Shape 230"/>
          <p:cNvSpPr txBox="1">
            <a:spLocks noGrp="1"/>
          </p:cNvSpPr>
          <p:nvPr>
            <p:ph type="body" idx="1"/>
          </p:nvPr>
        </p:nvSpPr>
        <p:spPr>
          <a:xfrm>
            <a:off x="508001" y="4470400"/>
            <a:ext cx="6447501" cy="1570962"/>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231" name="Shape 231"/>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2" name="Shape 232"/>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3" name="Shape 233"/>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698500" y="609600"/>
            <a:ext cx="6070601"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36" name="Shape 236"/>
          <p:cNvSpPr txBox="1">
            <a:spLocks noGrp="1"/>
          </p:cNvSpPr>
          <p:nvPr>
            <p:ph type="body" idx="1"/>
          </p:nvPr>
        </p:nvSpPr>
        <p:spPr>
          <a:xfrm>
            <a:off x="1024604" y="3632200"/>
            <a:ext cx="5418393" cy="381000"/>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960"/>
              <a:buFont typeface="Noto Sans Symbols"/>
              <a:buNone/>
              <a:defRPr sz="120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37" name="Shape 237"/>
          <p:cNvSpPr txBox="1">
            <a:spLocks noGrp="1"/>
          </p:cNvSpPr>
          <p:nvPr>
            <p:ph type="body" idx="2"/>
          </p:nvPr>
        </p:nvSpPr>
        <p:spPr>
          <a:xfrm>
            <a:off x="508001" y="4470400"/>
            <a:ext cx="6447501" cy="1570962"/>
          </a:xfrm>
          <a:prstGeom prst="rect">
            <a:avLst/>
          </a:prstGeom>
          <a:noFill/>
          <a:ln>
            <a:noFill/>
          </a:ln>
        </p:spPr>
        <p:txBody>
          <a:bodyPr spcFirstLastPara="1" wrap="square" lIns="91425" tIns="91425" rIns="91425" bIns="91425" anchor="ctr"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238" name="Shape 238"/>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9" name="Shape 239"/>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0" name="Shape 240"/>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241" name="Shape 241"/>
          <p:cNvSpPr txBox="1"/>
          <p:nvPr/>
        </p:nvSpPr>
        <p:spPr>
          <a:xfrm>
            <a:off x="406403" y="790378"/>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
        <p:nvSpPr>
          <p:cNvPr id="242" name="Shape 242"/>
          <p:cNvSpPr txBox="1"/>
          <p:nvPr/>
        </p:nvSpPr>
        <p:spPr>
          <a:xfrm>
            <a:off x="6669758" y="2886556"/>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508001" y="1931988"/>
            <a:ext cx="6447501" cy="25954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45" name="Shape 245"/>
          <p:cNvSpPr txBox="1">
            <a:spLocks noGrp="1"/>
          </p:cNvSpPr>
          <p:nvPr>
            <p:ph type="body" idx="1"/>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246" name="Shape 246"/>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7" name="Shape 247"/>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8" name="Shape 248"/>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698500" y="609600"/>
            <a:ext cx="6070601"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51" name="Shape 251"/>
          <p:cNvSpPr txBox="1">
            <a:spLocks noGrp="1"/>
          </p:cNvSpPr>
          <p:nvPr>
            <p:ph type="body" idx="1"/>
          </p:nvPr>
        </p:nvSpPr>
        <p:spPr>
          <a:xfrm>
            <a:off x="507999" y="4013200"/>
            <a:ext cx="6447502" cy="514248"/>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52" name="Shape 252"/>
          <p:cNvSpPr txBox="1">
            <a:spLocks noGrp="1"/>
          </p:cNvSpPr>
          <p:nvPr>
            <p:ph type="body" idx="2"/>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253" name="Shape 25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4" name="Shape 25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Shape 25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256" name="Shape 256"/>
          <p:cNvSpPr txBox="1"/>
          <p:nvPr/>
        </p:nvSpPr>
        <p:spPr>
          <a:xfrm>
            <a:off x="406403" y="790378"/>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
        <p:nvSpPr>
          <p:cNvPr id="257" name="Shape 257"/>
          <p:cNvSpPr txBox="1"/>
          <p:nvPr/>
        </p:nvSpPr>
        <p:spPr>
          <a:xfrm>
            <a:off x="6669758" y="2886556"/>
            <a:ext cx="457200" cy="584776"/>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US" sz="6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36"/>
        <p:cNvGrpSpPr/>
        <p:nvPr/>
      </p:nvGrpSpPr>
      <p:grpSpPr>
        <a:xfrm>
          <a:off x="0" y="0"/>
          <a:ext cx="0" cy="0"/>
          <a:chOff x="0" y="0"/>
          <a:chExt cx="0" cy="0"/>
        </a:xfrm>
      </p:grpSpPr>
      <p:grpSp>
        <p:nvGrpSpPr>
          <p:cNvPr id="37" name="Shape 37"/>
          <p:cNvGrpSpPr/>
          <p:nvPr/>
        </p:nvGrpSpPr>
        <p:grpSpPr>
          <a:xfrm>
            <a:off x="0" y="-8467"/>
            <a:ext cx="9144000" cy="6866467"/>
            <a:chOff x="0" y="-8467"/>
            <a:chExt cx="12192000" cy="6866467"/>
          </a:xfrm>
        </p:grpSpPr>
        <p:cxnSp>
          <p:nvCxnSpPr>
            <p:cNvPr id="38" name="Shape 3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39" name="Shape 39"/>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40" name="Shape 40"/>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1" name="Shape 41"/>
            <p:cNvSpPr/>
            <p:nvPr/>
          </p:nvSpPr>
          <p:spPr>
            <a:xfrm>
              <a:off x="9603442" y="-8467"/>
              <a:ext cx="258855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2" name="Shape 4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a:off x="9334500" y="-8467"/>
              <a:ext cx="2854326"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44" name="Shape 44"/>
            <p:cNvSpPr/>
            <p:nvPr/>
          </p:nvSpPr>
          <p:spPr>
            <a:xfrm>
              <a:off x="10898730" y="-8467"/>
              <a:ext cx="1290094" cy="6866467"/>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45" name="Shape 45"/>
            <p:cNvSpPr/>
            <p:nvPr/>
          </p:nvSpPr>
          <p:spPr>
            <a:xfrm>
              <a:off x="10938999" y="-8467"/>
              <a:ext cx="1249825" cy="6866467"/>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46" name="Shape 4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8" name="Shape 48"/>
          <p:cNvSpPr txBox="1">
            <a:spLocks noGrp="1"/>
          </p:cNvSpPr>
          <p:nvPr>
            <p:ph type="ctrTitle"/>
          </p:nvPr>
        </p:nvSpPr>
        <p:spPr>
          <a:xfrm>
            <a:off x="1130300" y="2404534"/>
            <a:ext cx="5825202" cy="1646302"/>
          </a:xfrm>
          <a:prstGeom prst="rect">
            <a:avLst/>
          </a:prstGeom>
          <a:noFill/>
          <a:ln>
            <a:noFill/>
          </a:ln>
        </p:spPr>
        <p:txBody>
          <a:bodyPr spcFirstLastPara="1" wrap="square" lIns="91425" tIns="91425" rIns="91425" bIns="91425" anchor="b" anchorCtr="0"/>
          <a:lstStyle>
            <a:lvl1pPr marR="0" lvl="0" algn="r" rtl="0">
              <a:spcBef>
                <a:spcPts val="0"/>
              </a:spcBef>
              <a:spcAft>
                <a:spcPts val="0"/>
              </a:spcAft>
              <a:buClr>
                <a:schemeClr val="accent1"/>
              </a:buClr>
              <a:buSzPts val="4050"/>
              <a:buFont typeface="Trebuchet MS"/>
              <a:buNone/>
              <a:defRPr sz="405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9" name="Shape 49"/>
          <p:cNvSpPr txBox="1">
            <a:spLocks noGrp="1"/>
          </p:cNvSpPr>
          <p:nvPr>
            <p:ph type="subTitle" idx="1"/>
          </p:nvPr>
        </p:nvSpPr>
        <p:spPr>
          <a:xfrm>
            <a:off x="1130300" y="4050834"/>
            <a:ext cx="5825202" cy="1096899"/>
          </a:xfrm>
          <a:prstGeom prst="rect">
            <a:avLst/>
          </a:prstGeom>
          <a:noFill/>
          <a:ln>
            <a:noFill/>
          </a:ln>
        </p:spPr>
        <p:txBody>
          <a:bodyPr spcFirstLastPara="1" wrap="square" lIns="91425" tIns="91425" rIns="91425" bIns="91425" anchor="t" anchorCtr="0"/>
          <a:lstStyle>
            <a:lvl1pPr marR="0" lvl="0" algn="r"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R="0" lvl="1" algn="ctr"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2pPr>
            <a:lvl3pPr marR="0" lvl="2" algn="ctr"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3pPr>
            <a:lvl4pPr marR="0" lvl="3"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4pPr>
            <a:lvl5pPr marR="0" lvl="4"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5pPr>
            <a:lvl6pPr marR="0" lvl="5"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6pPr>
            <a:lvl7pPr marR="0" lvl="6"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7pPr>
            <a:lvl8pPr marR="0" lvl="7"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8pPr>
            <a:lvl9pPr marR="0" lvl="8" algn="ctr" rtl="0">
              <a:spcBef>
                <a:spcPts val="750"/>
              </a:spcBef>
              <a:spcAft>
                <a:spcPts val="0"/>
              </a:spcAft>
              <a:buClr>
                <a:schemeClr val="accent1"/>
              </a:buClr>
              <a:buSzPts val="720"/>
              <a:buFont typeface="Noto Sans Symbols"/>
              <a:buNone/>
              <a:defRPr sz="900" b="0" i="0" u="none" strike="noStrike" cap="none">
                <a:solidFill>
                  <a:srgbClr val="888888"/>
                </a:solidFill>
                <a:latin typeface="Trebuchet MS"/>
                <a:ea typeface="Trebuchet MS"/>
                <a:cs typeface="Trebuchet MS"/>
                <a:sym typeface="Trebuchet MS"/>
              </a:defRPr>
            </a:lvl9pPr>
          </a:lstStyle>
          <a:p>
            <a:endParaRPr/>
          </a:p>
        </p:txBody>
      </p:sp>
      <p:sp>
        <p:nvSpPr>
          <p:cNvPr id="50" name="Shape 50"/>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514350" y="609600"/>
            <a:ext cx="6441152" cy="3022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60" name="Shape 260"/>
          <p:cNvSpPr txBox="1">
            <a:spLocks noGrp="1"/>
          </p:cNvSpPr>
          <p:nvPr>
            <p:ph type="body" idx="1"/>
          </p:nvPr>
        </p:nvSpPr>
        <p:spPr>
          <a:xfrm>
            <a:off x="507999" y="4013200"/>
            <a:ext cx="6447502" cy="514248"/>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chemeClr val="accent1"/>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61" name="Shape 261"/>
          <p:cNvSpPr txBox="1">
            <a:spLocks noGrp="1"/>
          </p:cNvSpPr>
          <p:nvPr>
            <p:ph type="body" idx="2"/>
          </p:nvPr>
        </p:nvSpPr>
        <p:spPr>
          <a:xfrm>
            <a:off x="508001" y="4527448"/>
            <a:ext cx="6447501" cy="151391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080"/>
              <a:buFont typeface="Noto Sans Symbols"/>
              <a:buNone/>
              <a:defRPr sz="135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262" name="Shape 262"/>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3" name="Shape 263"/>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4" name="Shape 264"/>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67" name="Shape 267"/>
          <p:cNvSpPr txBox="1">
            <a:spLocks noGrp="1"/>
          </p:cNvSpPr>
          <p:nvPr>
            <p:ph type="body" idx="1"/>
          </p:nvPr>
        </p:nvSpPr>
        <p:spPr>
          <a:xfrm rot="5400000">
            <a:off x="1791365" y="877226"/>
            <a:ext cx="3880773" cy="6447501"/>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68" name="Shape 268"/>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9" name="Shape 269"/>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0" name="Shape 270"/>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rot="5400000">
            <a:off x="3839308" y="2746047"/>
            <a:ext cx="5251451" cy="978557"/>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73" name="Shape 273"/>
          <p:cNvSpPr txBox="1">
            <a:spLocks noGrp="1"/>
          </p:cNvSpPr>
          <p:nvPr>
            <p:ph type="body" idx="1"/>
          </p:nvPr>
        </p:nvSpPr>
        <p:spPr>
          <a:xfrm rot="5400000">
            <a:off x="529833" y="587768"/>
            <a:ext cx="5251450" cy="529511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74" name="Shape 274"/>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5" name="Shape 275"/>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6" name="Shape 276"/>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08001" y="2700868"/>
            <a:ext cx="6447501" cy="1826581"/>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3000"/>
              <a:buFont typeface="Trebuchet MS"/>
              <a:buNone/>
              <a:defRPr sz="3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5" name="Shape 55"/>
          <p:cNvSpPr txBox="1">
            <a:spLocks noGrp="1"/>
          </p:cNvSpPr>
          <p:nvPr>
            <p:ph type="body" idx="1"/>
          </p:nvPr>
        </p:nvSpPr>
        <p:spPr>
          <a:xfrm>
            <a:off x="508001" y="4527448"/>
            <a:ext cx="6447501" cy="860400"/>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1200"/>
              <a:buFont typeface="Noto Sans Symbols"/>
              <a:buNone/>
              <a:defRPr sz="1500" b="0" i="0" u="none" strike="noStrike" cap="none">
                <a:solidFill>
                  <a:srgbClr val="7F7F7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080"/>
              <a:buFont typeface="Noto Sans Symbols"/>
              <a:buNone/>
              <a:defRPr sz="1350" b="0" i="0" u="none" strike="noStrike" cap="none">
                <a:solidFill>
                  <a:srgbClr val="888888"/>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840"/>
              <a:buFont typeface="Noto Sans Symbols"/>
              <a:buNone/>
              <a:defRPr sz="1050" b="0" i="0" u="none" strike="noStrike" cap="none">
                <a:solidFill>
                  <a:srgbClr val="888888"/>
                </a:solidFill>
                <a:latin typeface="Trebuchet MS"/>
                <a:ea typeface="Trebuchet MS"/>
                <a:cs typeface="Trebuchet MS"/>
                <a:sym typeface="Trebuchet MS"/>
              </a:defRPr>
            </a:lvl9pPr>
          </a:lstStyle>
          <a:p>
            <a:endParaRPr/>
          </a:p>
        </p:txBody>
      </p:sp>
      <p:sp>
        <p:nvSpPr>
          <p:cNvPr id="56" name="Shape 56"/>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1" name="Shape 61"/>
          <p:cNvSpPr txBox="1">
            <a:spLocks noGrp="1"/>
          </p:cNvSpPr>
          <p:nvPr>
            <p:ph type="body" idx="1"/>
          </p:nvPr>
        </p:nvSpPr>
        <p:spPr>
          <a:xfrm>
            <a:off x="508001" y="2160589"/>
            <a:ext cx="3138026" cy="3880772"/>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62" name="Shape 62"/>
          <p:cNvSpPr txBox="1">
            <a:spLocks noGrp="1"/>
          </p:cNvSpPr>
          <p:nvPr>
            <p:ph type="body" idx="2"/>
          </p:nvPr>
        </p:nvSpPr>
        <p:spPr>
          <a:xfrm>
            <a:off x="3817477" y="2160590"/>
            <a:ext cx="3138026"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8" name="Shape 68"/>
          <p:cNvSpPr txBox="1">
            <a:spLocks noGrp="1"/>
          </p:cNvSpPr>
          <p:nvPr>
            <p:ph type="body" idx="1"/>
          </p:nvPr>
        </p:nvSpPr>
        <p:spPr>
          <a:xfrm>
            <a:off x="506809" y="2160983"/>
            <a:ext cx="3139217" cy="576262"/>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1080"/>
              <a:buFont typeface="Noto Sans Symbols"/>
              <a:buNone/>
              <a:defRPr sz="1350" b="1"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69" name="Shape 69"/>
          <p:cNvSpPr txBox="1">
            <a:spLocks noGrp="1"/>
          </p:cNvSpPr>
          <p:nvPr>
            <p:ph type="body" idx="2"/>
          </p:nvPr>
        </p:nvSpPr>
        <p:spPr>
          <a:xfrm>
            <a:off x="506809" y="2737246"/>
            <a:ext cx="3139217" cy="330411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70" name="Shape 70"/>
          <p:cNvSpPr txBox="1">
            <a:spLocks noGrp="1"/>
          </p:cNvSpPr>
          <p:nvPr>
            <p:ph type="body" idx="3"/>
          </p:nvPr>
        </p:nvSpPr>
        <p:spPr>
          <a:xfrm>
            <a:off x="3816287" y="2160983"/>
            <a:ext cx="3139214" cy="576262"/>
          </a:xfrm>
          <a:prstGeom prst="rect">
            <a:avLst/>
          </a:prstGeom>
          <a:noFill/>
          <a:ln>
            <a:noFill/>
          </a:ln>
        </p:spPr>
        <p:txBody>
          <a:bodyPr spcFirstLastPara="1" wrap="square" lIns="91425" tIns="91425" rIns="91425" bIns="91425" anchor="b" anchorCtr="0"/>
          <a:lstStyle>
            <a:lvl1pPr marL="457200" marR="0" lvl="0" indent="-228600" algn="l" rtl="0">
              <a:spcBef>
                <a:spcPts val="75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1080"/>
              <a:buFont typeface="Noto Sans Symbols"/>
              <a:buNone/>
              <a:defRPr sz="1350" b="1"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96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71" name="Shape 71"/>
          <p:cNvSpPr txBox="1">
            <a:spLocks noGrp="1"/>
          </p:cNvSpPr>
          <p:nvPr>
            <p:ph type="body" idx="4"/>
          </p:nvPr>
        </p:nvSpPr>
        <p:spPr>
          <a:xfrm>
            <a:off x="3816288" y="2737246"/>
            <a:ext cx="3139213" cy="330411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72" name="Shape 72"/>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7" name="Shape 77"/>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508001" y="1498604"/>
            <a:ext cx="2890896" cy="1278466"/>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1500"/>
              <a:buFont typeface="Trebuchet MS"/>
              <a:buNone/>
              <a:defRPr sz="15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2" name="Shape 82"/>
          <p:cNvSpPr txBox="1">
            <a:spLocks noGrp="1"/>
          </p:cNvSpPr>
          <p:nvPr>
            <p:ph type="body" idx="1"/>
          </p:nvPr>
        </p:nvSpPr>
        <p:spPr>
          <a:xfrm>
            <a:off x="3570346" y="514925"/>
            <a:ext cx="3385156" cy="5526437"/>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83" name="Shape 83"/>
          <p:cNvSpPr txBox="1">
            <a:spLocks noGrp="1"/>
          </p:cNvSpPr>
          <p:nvPr>
            <p:ph type="body" idx="2"/>
          </p:nvPr>
        </p:nvSpPr>
        <p:spPr>
          <a:xfrm>
            <a:off x="508001" y="2777069"/>
            <a:ext cx="2890896" cy="2584449"/>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840"/>
              <a:buFont typeface="Noto Sans Symbols"/>
              <a:buNone/>
              <a:defRPr sz="105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9pPr>
          </a:lstStyle>
          <a:p>
            <a:endParaRPr/>
          </a:p>
        </p:txBody>
      </p:sp>
      <p:sp>
        <p:nvSpPr>
          <p:cNvPr id="84" name="Shape 84"/>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508001" y="4800600"/>
            <a:ext cx="64475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accent1"/>
              </a:buClr>
              <a:buSzPts val="1800"/>
              <a:buFont typeface="Trebuchet MS"/>
              <a:buNone/>
              <a:defRPr sz="18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9" name="Shape 89"/>
          <p:cNvSpPr>
            <a:spLocks noGrp="1"/>
          </p:cNvSpPr>
          <p:nvPr>
            <p:ph type="pic" idx="2"/>
          </p:nvPr>
        </p:nvSpPr>
        <p:spPr>
          <a:xfrm>
            <a:off x="508001" y="609600"/>
            <a:ext cx="6447501" cy="3845718"/>
          </a:xfrm>
          <a:prstGeom prst="rect">
            <a:avLst/>
          </a:prstGeom>
          <a:noFill/>
          <a:ln>
            <a:noFill/>
          </a:ln>
        </p:spPr>
        <p:txBody>
          <a:bodyPr spcFirstLastPara="1" wrap="square" lIns="91425" tIns="91425" rIns="91425" bIns="91425" anchor="t" anchorCtr="0"/>
          <a:lstStyle>
            <a:lvl1pPr marR="0" lvl="0" algn="ctr"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1pPr>
            <a:lvl2pPr marR="0" lvl="1"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R="0" lvl="2"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3pPr>
            <a:lvl4pPr marR="0" lvl="3"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R="0" lvl="4"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R="0" lvl="5"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6pPr>
            <a:lvl7pPr marR="0" lvl="6"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7pPr>
            <a:lvl8pPr marR="0" lvl="7"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8pPr>
            <a:lvl9pPr marR="0" lvl="8" algn="l" rtl="0">
              <a:spcBef>
                <a:spcPts val="75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9pPr>
          </a:lstStyle>
          <a:p>
            <a:endParaRPr/>
          </a:p>
        </p:txBody>
      </p:sp>
      <p:sp>
        <p:nvSpPr>
          <p:cNvPr id="90" name="Shape 90"/>
          <p:cNvSpPr txBox="1">
            <a:spLocks noGrp="1"/>
          </p:cNvSpPr>
          <p:nvPr>
            <p:ph type="body" idx="1"/>
          </p:nvPr>
        </p:nvSpPr>
        <p:spPr>
          <a:xfrm>
            <a:off x="508001" y="5367338"/>
            <a:ext cx="6447500" cy="674024"/>
          </a:xfrm>
          <a:prstGeom prst="rect">
            <a:avLst/>
          </a:prstGeom>
          <a:noFill/>
          <a:ln>
            <a:noFill/>
          </a:ln>
        </p:spPr>
        <p:txBody>
          <a:bodyPr spcFirstLastPara="1" wrap="square" lIns="91425" tIns="91425" rIns="91425" bIns="91425" anchor="t" anchorCtr="0"/>
          <a:lstStyle>
            <a:lvl1pPr marL="457200" marR="0" lvl="0"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1pPr>
            <a:lvl2pPr marL="914400" marR="0" lvl="1" indent="-228600" algn="l" rtl="0">
              <a:spcBef>
                <a:spcPts val="75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2pPr>
            <a:lvl3pPr marL="1371600" marR="0" lvl="2" indent="-228600" algn="l" rtl="0">
              <a:spcBef>
                <a:spcPts val="750"/>
              </a:spcBef>
              <a:spcAft>
                <a:spcPts val="0"/>
              </a:spcAft>
              <a:buClr>
                <a:schemeClr val="accent1"/>
              </a:buClr>
              <a:buSzPts val="600"/>
              <a:buFont typeface="Noto Sans Symbols"/>
              <a:buNone/>
              <a:defRPr sz="750" b="0" i="0" u="none" strike="noStrike" cap="none">
                <a:solidFill>
                  <a:srgbClr val="3F3F3F"/>
                </a:solidFill>
                <a:latin typeface="Trebuchet MS"/>
                <a:ea typeface="Trebuchet MS"/>
                <a:cs typeface="Trebuchet MS"/>
                <a:sym typeface="Trebuchet MS"/>
              </a:defRPr>
            </a:lvl3pPr>
            <a:lvl4pPr marL="1828800" marR="0" lvl="3"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4pPr>
            <a:lvl5pPr marL="2286000" marR="0" lvl="4"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5pPr>
            <a:lvl6pPr marL="2743200" marR="0" lvl="5"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6pPr>
            <a:lvl7pPr marL="3200400" marR="0" lvl="6"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7pPr>
            <a:lvl8pPr marL="3657600" marR="0" lvl="7"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8pPr>
            <a:lvl9pPr marL="4114800" marR="0" lvl="8" indent="-228600" algn="l" rtl="0">
              <a:spcBef>
                <a:spcPts val="750"/>
              </a:spcBef>
              <a:spcAft>
                <a:spcPts val="0"/>
              </a:spcAft>
              <a:buClr>
                <a:schemeClr val="accent1"/>
              </a:buClr>
              <a:buSzPts val="540"/>
              <a:buFont typeface="Noto Sans Symbols"/>
              <a:buNone/>
              <a:defRPr sz="675" b="0" i="0" u="none" strike="noStrike" cap="none">
                <a:solidFill>
                  <a:srgbClr val="3F3F3F"/>
                </a:solidFill>
                <a:latin typeface="Trebuchet MS"/>
                <a:ea typeface="Trebuchet MS"/>
                <a:cs typeface="Trebuchet MS"/>
                <a:sym typeface="Trebuchet MS"/>
              </a:defRPr>
            </a:lvl9pPr>
          </a:lstStyle>
          <a:p>
            <a:endParaRPr/>
          </a:p>
        </p:txBody>
      </p:sp>
      <p:sp>
        <p:nvSpPr>
          <p:cNvPr id="91" name="Shape 91"/>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675"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675"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675"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675"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675"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675"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675"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675"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8467"/>
            <a:ext cx="9144000" cy="6866467"/>
            <a:chOff x="0" y="-8467"/>
            <a:chExt cx="12192000" cy="6866467"/>
          </a:xfrm>
        </p:grpSpPr>
        <p:cxnSp>
          <p:nvCxnSpPr>
            <p:cNvPr id="11" name="Shape 1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Shape 1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Shape 13"/>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Shape 14"/>
            <p:cNvSpPr/>
            <p:nvPr/>
          </p:nvSpPr>
          <p:spPr>
            <a:xfrm>
              <a:off x="9603442" y="-8467"/>
              <a:ext cx="258855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Shape 15"/>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9334500" y="-8467"/>
              <a:ext cx="2854326"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Shape 17"/>
            <p:cNvSpPr/>
            <p:nvPr/>
          </p:nvSpPr>
          <p:spPr>
            <a:xfrm>
              <a:off x="10898730" y="-8467"/>
              <a:ext cx="1290094" cy="6866467"/>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Shape 18"/>
            <p:cNvSpPr/>
            <p:nvPr/>
          </p:nvSpPr>
          <p:spPr>
            <a:xfrm>
              <a:off x="10938999" y="-8467"/>
              <a:ext cx="1249825" cy="6866467"/>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Shape 19"/>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 name="Shape 21"/>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Shape 22"/>
          <p:cNvSpPr txBox="1">
            <a:spLocks noGrp="1"/>
          </p:cNvSpPr>
          <p:nvPr>
            <p:ph type="body" idx="1"/>
          </p:nvPr>
        </p:nvSpPr>
        <p:spPr>
          <a:xfrm>
            <a:off x="508001" y="2160590"/>
            <a:ext cx="6447501"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23" name="Shape 23"/>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1pPr>
            <a:lvl2pPr marL="0" marR="0" lvl="1"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2pPr>
            <a:lvl3pPr marL="0" marR="0" lvl="2"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3pPr>
            <a:lvl4pPr marL="0" marR="0" lvl="3"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4pPr>
            <a:lvl5pPr marL="0" marR="0" lvl="4"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5pPr>
            <a:lvl6pPr marL="0" marR="0" lvl="5"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6pPr>
            <a:lvl7pPr marL="0" marR="0" lvl="6"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7pPr>
            <a:lvl8pPr marL="0" marR="0" lvl="7"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8pPr>
            <a:lvl9pPr marL="0" marR="0" lvl="8"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grpSp>
        <p:nvGrpSpPr>
          <p:cNvPr id="144" name="Shape 144"/>
          <p:cNvGrpSpPr/>
          <p:nvPr/>
        </p:nvGrpSpPr>
        <p:grpSpPr>
          <a:xfrm>
            <a:off x="0" y="-8467"/>
            <a:ext cx="9144000" cy="6866467"/>
            <a:chOff x="0" y="-8467"/>
            <a:chExt cx="12192000" cy="6866467"/>
          </a:xfrm>
        </p:grpSpPr>
        <p:cxnSp>
          <p:nvCxnSpPr>
            <p:cNvPr id="145" name="Shape 145"/>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46" name="Shape 14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47" name="Shape 147"/>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8" name="Shape 148"/>
            <p:cNvSpPr/>
            <p:nvPr/>
          </p:nvSpPr>
          <p:spPr>
            <a:xfrm>
              <a:off x="9603442" y="-8467"/>
              <a:ext cx="258855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49" name="Shape 149"/>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a:off x="9334500" y="-8467"/>
              <a:ext cx="2854326"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51" name="Shape 151"/>
            <p:cNvSpPr/>
            <p:nvPr/>
          </p:nvSpPr>
          <p:spPr>
            <a:xfrm>
              <a:off x="10898730" y="-8467"/>
              <a:ext cx="1290094" cy="6866467"/>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52" name="Shape 152"/>
            <p:cNvSpPr/>
            <p:nvPr/>
          </p:nvSpPr>
          <p:spPr>
            <a:xfrm>
              <a:off x="10938999" y="-8467"/>
              <a:ext cx="1249825" cy="6866467"/>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3" name="Shape 15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5" name="Shape 155"/>
          <p:cNvSpPr txBox="1">
            <a:spLocks noGrp="1"/>
          </p:cNvSpPr>
          <p:nvPr>
            <p:ph type="title"/>
          </p:nvPr>
        </p:nvSpPr>
        <p:spPr>
          <a:xfrm>
            <a:off x="508001" y="609600"/>
            <a:ext cx="6447501" cy="1320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56" name="Shape 156"/>
          <p:cNvSpPr txBox="1">
            <a:spLocks noGrp="1"/>
          </p:cNvSpPr>
          <p:nvPr>
            <p:ph type="body" idx="1"/>
          </p:nvPr>
        </p:nvSpPr>
        <p:spPr>
          <a:xfrm>
            <a:off x="508001" y="2160590"/>
            <a:ext cx="6447501" cy="3880773"/>
          </a:xfrm>
          <a:prstGeom prst="rect">
            <a:avLst/>
          </a:prstGeom>
          <a:noFill/>
          <a:ln>
            <a:noFill/>
          </a:ln>
        </p:spPr>
        <p:txBody>
          <a:bodyPr spcFirstLastPara="1" wrap="square" lIns="91425" tIns="91425" rIns="91425" bIns="91425" anchor="t" anchorCtr="0"/>
          <a:lstStyle>
            <a:lvl1pPr marL="457200" marR="0" lvl="0" indent="-297180" algn="l" rtl="0">
              <a:spcBef>
                <a:spcPts val="750"/>
              </a:spcBef>
              <a:spcAft>
                <a:spcPts val="0"/>
              </a:spcAft>
              <a:buClr>
                <a:schemeClr val="accent1"/>
              </a:buClr>
              <a:buSzPts val="1080"/>
              <a:buFont typeface="Noto Sans Symbols"/>
              <a:buChar char="▶"/>
              <a:defRPr sz="1350" b="0" i="0" u="none" strike="noStrike" cap="none">
                <a:solidFill>
                  <a:srgbClr val="3F3F3F"/>
                </a:solidFill>
                <a:latin typeface="Trebuchet MS"/>
                <a:ea typeface="Trebuchet MS"/>
                <a:cs typeface="Trebuchet MS"/>
                <a:sym typeface="Trebuchet MS"/>
              </a:defRPr>
            </a:lvl1pPr>
            <a:lvl2pPr marL="914400" marR="0" lvl="1" indent="-289560" algn="l" rtl="0">
              <a:spcBef>
                <a:spcPts val="75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81939" algn="l" rtl="0">
              <a:spcBef>
                <a:spcPts val="750"/>
              </a:spcBef>
              <a:spcAft>
                <a:spcPts val="0"/>
              </a:spcAft>
              <a:buClr>
                <a:schemeClr val="accent1"/>
              </a:buClr>
              <a:buSzPts val="840"/>
              <a:buFont typeface="Noto Sans Symbols"/>
              <a:buChar char="▶"/>
              <a:defRPr sz="1050" b="0" i="0" u="none" strike="noStrike" cap="none">
                <a:solidFill>
                  <a:srgbClr val="3F3F3F"/>
                </a:solidFill>
                <a:latin typeface="Trebuchet MS"/>
                <a:ea typeface="Trebuchet MS"/>
                <a:cs typeface="Trebuchet MS"/>
                <a:sym typeface="Trebuchet MS"/>
              </a:defRPr>
            </a:lvl3pPr>
            <a:lvl4pPr marL="1828800" marR="0" lvl="3" indent="-274319"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4320" algn="l" rtl="0">
              <a:spcBef>
                <a:spcPts val="750"/>
              </a:spcBef>
              <a:spcAft>
                <a:spcPts val="0"/>
              </a:spcAft>
              <a:buClr>
                <a:schemeClr val="accent1"/>
              </a:buClr>
              <a:buSzPts val="72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57" name="Shape 157"/>
          <p:cNvSpPr txBox="1">
            <a:spLocks noGrp="1"/>
          </p:cNvSpPr>
          <p:nvPr>
            <p:ph type="dt" idx="10"/>
          </p:nvPr>
        </p:nvSpPr>
        <p:spPr>
          <a:xfrm>
            <a:off x="5403850" y="6041363"/>
            <a:ext cx="683954" cy="365125"/>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8" name="Shape 158"/>
          <p:cNvSpPr txBox="1">
            <a:spLocks noGrp="1"/>
          </p:cNvSpPr>
          <p:nvPr>
            <p:ph type="ftr" idx="11"/>
          </p:nvPr>
        </p:nvSpPr>
        <p:spPr>
          <a:xfrm>
            <a:off x="508001" y="6041363"/>
            <a:ext cx="4723209"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9" name="Shape 159"/>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1pPr>
            <a:lvl2pPr marL="0" marR="0" lvl="1"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2pPr>
            <a:lvl3pPr marL="0" marR="0" lvl="2"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3pPr>
            <a:lvl4pPr marL="0" marR="0" lvl="3"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4pPr>
            <a:lvl5pPr marL="0" marR="0" lvl="4"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5pPr>
            <a:lvl6pPr marL="0" marR="0" lvl="5"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6pPr>
            <a:lvl7pPr marL="0" marR="0" lvl="6"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7pPr>
            <a:lvl8pPr marL="0" marR="0" lvl="7"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8pPr>
            <a:lvl9pPr marL="0" marR="0" lvl="8" indent="0" algn="r" rtl="0">
              <a:spcBef>
                <a:spcPts val="0"/>
              </a:spcBef>
              <a:spcAft>
                <a:spcPts val="0"/>
              </a:spcAft>
              <a:buNone/>
              <a:defRPr sz="675" b="0" i="0" u="none" strike="noStrike" cap="none">
                <a:solidFill>
                  <a:srgbClr val="000000"/>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1666876" y="381000"/>
            <a:ext cx="5821986" cy="162996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Trebuchet MS"/>
              <a:buNone/>
            </a:pPr>
            <a:r>
              <a:rPr lang="en-US" sz="3600" b="1" i="1" u="sng" strike="noStrike" cap="none">
                <a:solidFill>
                  <a:schemeClr val="dk1"/>
                </a:solidFill>
                <a:latin typeface="Trebuchet MS"/>
                <a:ea typeface="Trebuchet MS"/>
                <a:cs typeface="Trebuchet MS"/>
                <a:sym typeface="Trebuchet MS"/>
              </a:rPr>
              <a:t/>
            </a:r>
            <a:br>
              <a:rPr lang="en-US" sz="3600" b="1" i="1" u="sng" strike="noStrike" cap="none">
                <a:solidFill>
                  <a:schemeClr val="dk1"/>
                </a:solidFill>
                <a:latin typeface="Trebuchet MS"/>
                <a:ea typeface="Trebuchet MS"/>
                <a:cs typeface="Trebuchet MS"/>
                <a:sym typeface="Trebuchet MS"/>
              </a:rPr>
            </a:br>
            <a:r>
              <a:rPr lang="en-US" sz="3600" b="1" i="1" u="sng" strike="noStrike" cap="none">
                <a:solidFill>
                  <a:schemeClr val="dk1"/>
                </a:solidFill>
                <a:latin typeface="Trebuchet MS"/>
                <a:ea typeface="Trebuchet MS"/>
                <a:cs typeface="Trebuchet MS"/>
                <a:sym typeface="Trebuchet MS"/>
              </a:rPr>
              <a:t>A Definition of Motivational Interviewing</a:t>
            </a:r>
            <a:endParaRPr sz="3600" b="1" i="1" u="sng" strike="noStrike" cap="none">
              <a:solidFill>
                <a:schemeClr val="dk1"/>
              </a:solidFill>
              <a:latin typeface="Trebuchet MS"/>
              <a:ea typeface="Trebuchet MS"/>
              <a:cs typeface="Trebuchet MS"/>
              <a:sym typeface="Trebuchet MS"/>
            </a:endParaRPr>
          </a:p>
        </p:txBody>
      </p:sp>
      <p:sp>
        <p:nvSpPr>
          <p:cNvPr id="283" name="Shape 283"/>
          <p:cNvSpPr txBox="1">
            <a:spLocks noGrp="1"/>
          </p:cNvSpPr>
          <p:nvPr>
            <p:ph type="body" idx="1"/>
          </p:nvPr>
        </p:nvSpPr>
        <p:spPr>
          <a:xfrm>
            <a:off x="457200" y="2438400"/>
            <a:ext cx="7620000" cy="3657600"/>
          </a:xfrm>
          <a:prstGeom prst="rect">
            <a:avLst/>
          </a:prstGeom>
          <a:noFill/>
          <a:ln>
            <a:noFill/>
          </a:ln>
        </p:spPr>
        <p:txBody>
          <a:bodyPr spcFirstLastPara="1" wrap="square" lIns="91425" tIns="45700" rIns="91425" bIns="45700" anchor="t" anchorCtr="0">
            <a:noAutofit/>
          </a:bodyPr>
          <a:lstStyle/>
          <a:p>
            <a:pPr marL="257175" marR="0" lvl="0" indent="-257175" algn="l" rtl="0">
              <a:lnSpc>
                <a:spcPct val="80000"/>
              </a:lnSpc>
              <a:spcBef>
                <a:spcPts val="0"/>
              </a:spcBef>
              <a:spcAft>
                <a:spcPts val="0"/>
              </a:spcAft>
              <a:buClr>
                <a:srgbClr val="4136CA"/>
              </a:buClr>
              <a:buSzPts val="3642"/>
              <a:buFont typeface="Noto Sans Symbols"/>
              <a:buNone/>
            </a:pPr>
            <a:r>
              <a:rPr lang="en-US" sz="2081" b="1" i="1" u="none" strike="noStrike" cap="none">
                <a:solidFill>
                  <a:srgbClr val="3F3F3F"/>
                </a:solidFill>
                <a:latin typeface="Trebuchet MS"/>
                <a:ea typeface="Trebuchet MS"/>
                <a:cs typeface="Trebuchet MS"/>
                <a:sym typeface="Trebuchet MS"/>
              </a:rPr>
              <a:t>   </a:t>
            </a:r>
            <a:r>
              <a:rPr lang="en-US" sz="3884" b="1" i="1" u="none" strike="noStrike" cap="none">
                <a:solidFill>
                  <a:srgbClr val="3F3F3F"/>
                </a:solidFill>
                <a:latin typeface="Trebuchet MS"/>
                <a:ea typeface="Trebuchet MS"/>
                <a:cs typeface="Trebuchet MS"/>
                <a:sym typeface="Trebuchet MS"/>
              </a:rPr>
              <a:t>“A directive, client-centered counseling style for helping clients explore and resolve ambivalence about behavior change.”</a:t>
            </a:r>
            <a:r>
              <a:rPr lang="en-US" sz="3884" b="0" i="1" u="none" strike="noStrike" cap="none">
                <a:solidFill>
                  <a:srgbClr val="3F3F3F"/>
                </a:solidFill>
                <a:latin typeface="Trebuchet MS"/>
                <a:ea typeface="Trebuchet MS"/>
                <a:cs typeface="Trebuchet MS"/>
                <a:sym typeface="Trebuchet MS"/>
              </a:rPr>
              <a:t>    </a:t>
            </a:r>
            <a:endParaRPr/>
          </a:p>
          <a:p>
            <a:pPr marL="257175" marR="0" lvl="0" indent="-257175" algn="l" rtl="0">
              <a:lnSpc>
                <a:spcPct val="80000"/>
              </a:lnSpc>
              <a:spcBef>
                <a:spcPts val="750"/>
              </a:spcBef>
              <a:spcAft>
                <a:spcPts val="0"/>
              </a:spcAft>
              <a:buClr>
                <a:srgbClr val="4136CA"/>
              </a:buClr>
              <a:buSzPts val="6799"/>
              <a:buFont typeface="Noto Sans Symbols"/>
              <a:buNone/>
            </a:pPr>
            <a:endParaRPr sz="3884" b="0" i="1" u="none" strike="noStrike" cap="none">
              <a:solidFill>
                <a:srgbClr val="3F3F3F"/>
              </a:solidFill>
              <a:latin typeface="Trebuchet MS"/>
              <a:ea typeface="Trebuchet MS"/>
              <a:cs typeface="Trebuchet MS"/>
              <a:sym typeface="Trebuchet MS"/>
            </a:endParaRPr>
          </a:p>
          <a:p>
            <a:pPr marL="257175" marR="0" lvl="0" indent="-257175" algn="l" rtl="0">
              <a:lnSpc>
                <a:spcPct val="80000"/>
              </a:lnSpc>
              <a:spcBef>
                <a:spcPts val="750"/>
              </a:spcBef>
              <a:spcAft>
                <a:spcPts val="0"/>
              </a:spcAft>
              <a:buClr>
                <a:srgbClr val="4136CA"/>
              </a:buClr>
              <a:buSzPts val="2671"/>
              <a:buFont typeface="Noto Sans Symbols"/>
              <a:buNone/>
            </a:pPr>
            <a:r>
              <a:rPr lang="en-US" sz="1526" b="0" i="1" u="none" strike="noStrike" cap="none">
                <a:solidFill>
                  <a:srgbClr val="3F3F3F"/>
                </a:solidFill>
                <a:latin typeface="Trebuchet MS"/>
                <a:ea typeface="Trebuchet MS"/>
                <a:cs typeface="Trebuchet MS"/>
                <a:sym typeface="Trebuchet MS"/>
              </a:rPr>
              <a:t>    William R. Miller, 1991</a:t>
            </a:r>
            <a:endParaRPr/>
          </a:p>
        </p:txBody>
      </p:sp>
      <p:sp>
        <p:nvSpPr>
          <p:cNvPr id="284" name="Shape 284"/>
          <p:cNvSpPr/>
          <p:nvPr/>
        </p:nvSpPr>
        <p:spPr>
          <a:xfrm>
            <a:off x="838200" y="1143000"/>
            <a:ext cx="333375" cy="333375"/>
          </a:xfrm>
          <a:prstGeom prst="rect">
            <a:avLst/>
          </a:prstGeom>
          <a:gradFill>
            <a:gsLst>
              <a:gs pos="0">
                <a:schemeClr val="lt1"/>
              </a:gs>
              <a:gs pos="100000">
                <a:srgbClr val="FFCC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85" name="Shape 285"/>
          <p:cNvSpPr/>
          <p:nvPr/>
        </p:nvSpPr>
        <p:spPr>
          <a:xfrm>
            <a:off x="666750" y="1364456"/>
            <a:ext cx="342900" cy="296466"/>
          </a:xfrm>
          <a:prstGeom prst="rect">
            <a:avLst/>
          </a:prstGeom>
          <a:gradFill>
            <a:gsLst>
              <a:gs pos="0">
                <a:schemeClr val="lt1"/>
              </a:gs>
              <a:gs pos="100000">
                <a:srgbClr val="FF00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86" name="Shape 286"/>
          <p:cNvSpPr/>
          <p:nvPr/>
        </p:nvSpPr>
        <p:spPr>
          <a:xfrm>
            <a:off x="1004887" y="1476375"/>
            <a:ext cx="246460" cy="333375"/>
          </a:xfrm>
          <a:prstGeom prst="rect">
            <a:avLst/>
          </a:prstGeom>
          <a:gradFill>
            <a:gsLst>
              <a:gs pos="0">
                <a:schemeClr val="accent2"/>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508000" y="609600"/>
            <a:ext cx="6447600" cy="63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700"/>
              <a:buFont typeface="Trebuchet MS"/>
              <a:buNone/>
            </a:pPr>
            <a:r>
              <a:rPr lang="en-US" i="1"/>
              <a:t>Affirmation: Define</a:t>
            </a:r>
            <a:endParaRPr sz="2700" b="0" i="0" u="none" strike="noStrike" cap="none">
              <a:solidFill>
                <a:schemeClr val="accent1"/>
              </a:solidFill>
              <a:latin typeface="Trebuchet MS"/>
              <a:ea typeface="Trebuchet MS"/>
              <a:cs typeface="Trebuchet MS"/>
              <a:sym typeface="Trebuchet MS"/>
            </a:endParaRPr>
          </a:p>
        </p:txBody>
      </p:sp>
      <p:sp>
        <p:nvSpPr>
          <p:cNvPr id="361" name="Shape 361"/>
          <p:cNvSpPr txBox="1">
            <a:spLocks noGrp="1"/>
          </p:cNvSpPr>
          <p:nvPr>
            <p:ph type="body" idx="1"/>
          </p:nvPr>
        </p:nvSpPr>
        <p:spPr>
          <a:xfrm>
            <a:off x="508000" y="1246803"/>
            <a:ext cx="6447600" cy="4794600"/>
          </a:xfrm>
          <a:prstGeom prst="rect">
            <a:avLst/>
          </a:prstGeom>
          <a:noFill/>
          <a:ln>
            <a:noFill/>
          </a:ln>
        </p:spPr>
        <p:txBody>
          <a:bodyPr spcFirstLastPara="1" wrap="square" lIns="91425" tIns="45700" rIns="91425" bIns="45700" anchor="t" anchorCtr="0">
            <a:noAutofit/>
          </a:bodyPr>
          <a:lstStyle/>
          <a:p>
            <a:pPr marL="257175" marR="0" lvl="0" indent="-226695" algn="l" rtl="0">
              <a:spcBef>
                <a:spcPts val="0"/>
              </a:spcBef>
              <a:spcAft>
                <a:spcPts val="0"/>
              </a:spcAft>
              <a:buClr>
                <a:schemeClr val="accent1"/>
              </a:buClr>
              <a:buSzPts val="2400"/>
              <a:buFont typeface="Noto Sans Symbols"/>
              <a:buChar char="▶"/>
            </a:pPr>
            <a:r>
              <a:rPr lang="en-US" sz="3100">
                <a:solidFill>
                  <a:srgbClr val="404040"/>
                </a:solidFill>
              </a:rPr>
              <a:t>Affirmations are statements and gestures that recognize client strengths and acknowledge behaviors that lead in the direction of positive change, no matter how big or small. Affirmations build confidence in one’s ability to change. To be effective, affirmations must be sincere.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508000" y="609600"/>
            <a:ext cx="6447600" cy="774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700"/>
              <a:buFont typeface="Trebuchet MS"/>
              <a:buNone/>
            </a:pPr>
            <a:r>
              <a:rPr lang="en-US" i="1"/>
              <a:t>Affirmation </a:t>
            </a:r>
            <a:r>
              <a:rPr lang="en-US" sz="2700" b="0" i="1" u="none" strike="noStrike" cap="none">
                <a:solidFill>
                  <a:schemeClr val="accent1"/>
                </a:solidFill>
                <a:latin typeface="Trebuchet MS"/>
                <a:ea typeface="Trebuchet MS"/>
                <a:cs typeface="Trebuchet MS"/>
                <a:sym typeface="Trebuchet MS"/>
              </a:rPr>
              <a:t>Listening: </a:t>
            </a:r>
            <a:r>
              <a:rPr lang="en-US" i="1"/>
              <a:t>Examples</a:t>
            </a:r>
            <a:endParaRPr sz="2700" b="0" i="0" u="none" strike="noStrike" cap="none">
              <a:solidFill>
                <a:schemeClr val="accent1"/>
              </a:solidFill>
              <a:latin typeface="Trebuchet MS"/>
              <a:ea typeface="Trebuchet MS"/>
              <a:cs typeface="Trebuchet MS"/>
              <a:sym typeface="Trebuchet MS"/>
            </a:endParaRPr>
          </a:p>
        </p:txBody>
      </p:sp>
      <p:sp>
        <p:nvSpPr>
          <p:cNvPr id="368" name="Shape 368"/>
          <p:cNvSpPr txBox="1">
            <a:spLocks noGrp="1"/>
          </p:cNvSpPr>
          <p:nvPr>
            <p:ph type="body" idx="1"/>
          </p:nvPr>
        </p:nvSpPr>
        <p:spPr>
          <a:xfrm>
            <a:off x="508000" y="1383850"/>
            <a:ext cx="6447600" cy="5241600"/>
          </a:xfrm>
          <a:prstGeom prst="rect">
            <a:avLst/>
          </a:prstGeom>
          <a:noFill/>
          <a:ln>
            <a:noFill/>
          </a:ln>
        </p:spPr>
        <p:txBody>
          <a:bodyPr spcFirstLastPara="1" wrap="square" lIns="91425" tIns="45700" rIns="91425" bIns="45700" anchor="t" anchorCtr="0">
            <a:noAutofit/>
          </a:bodyPr>
          <a:lstStyle/>
          <a:p>
            <a:pPr marL="257175" lvl="0" indent="-226695" rtl="0">
              <a:lnSpc>
                <a:spcPct val="115000"/>
              </a:lnSpc>
              <a:spcBef>
                <a:spcPts val="800"/>
              </a:spcBef>
              <a:spcAft>
                <a:spcPts val="0"/>
              </a:spcAft>
              <a:buClr>
                <a:schemeClr val="accent1"/>
              </a:buClr>
              <a:buSzPts val="2400"/>
              <a:buFont typeface="Noto Sans Symbols"/>
              <a:buChar char="▶"/>
            </a:pPr>
            <a:r>
              <a:rPr lang="en-US" sz="2400">
                <a:solidFill>
                  <a:srgbClr val="404040"/>
                </a:solidFill>
              </a:rPr>
              <a:t>Use: Affirmations are ‘at-a-boy’ great job, wonderful, you did good….</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I appreciate that you are willing to meet with me today.</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You are clearly a very resourceful person.</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You handled yourself really well in that situation.</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That’s a good suggestion.</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If I were in your shoes, I don’t know if I could have managed nearly so well.</a:t>
            </a:r>
            <a:endParaRPr sz="2400">
              <a:solidFill>
                <a:srgbClr val="404040"/>
              </a:solidFill>
            </a:endParaRPr>
          </a:p>
          <a:p>
            <a:pPr marL="257175" lvl="0" indent="-226695" rtl="0">
              <a:lnSpc>
                <a:spcPct val="115000"/>
              </a:lnSpc>
              <a:spcBef>
                <a:spcPts val="0"/>
              </a:spcBef>
              <a:spcAft>
                <a:spcPts val="0"/>
              </a:spcAft>
              <a:buClr>
                <a:schemeClr val="accent1"/>
              </a:buClr>
              <a:buSzPts val="2400"/>
              <a:buFont typeface="Noto Sans Symbols"/>
              <a:buChar char="▶"/>
            </a:pPr>
            <a:r>
              <a:rPr lang="en-US" sz="2400">
                <a:solidFill>
                  <a:srgbClr val="404040"/>
                </a:solidFill>
              </a:rPr>
              <a:t>I’ve enjoyed talking with you today, we learned a lot</a:t>
            </a:r>
            <a:endParaRPr sz="2400">
              <a:solidFill>
                <a:srgbClr val="404040"/>
              </a:solidFill>
            </a:endParaRPr>
          </a:p>
          <a:p>
            <a:pPr marL="257175" marR="0" lvl="0" indent="-257175" algn="l" rtl="0">
              <a:spcBef>
                <a:spcPts val="0"/>
              </a:spcBef>
              <a:spcAft>
                <a:spcPts val="0"/>
              </a:spcAft>
              <a:buClr>
                <a:schemeClr val="accent1"/>
              </a:buClr>
              <a:buSzPts val="2880"/>
              <a:buFont typeface="Noto Sans Symbols"/>
              <a:buChar char="▶"/>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508001" y="609600"/>
            <a:ext cx="6447600" cy="1320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700"/>
              <a:buFont typeface="Trebuchet MS"/>
              <a:buNone/>
            </a:pPr>
            <a:r>
              <a:rPr lang="en-US" i="1"/>
              <a:t>Affirmation: Exercise</a:t>
            </a:r>
            <a:endParaRPr sz="2700" b="0" i="0" u="none" strike="noStrike" cap="none">
              <a:solidFill>
                <a:schemeClr val="accent1"/>
              </a:solidFill>
              <a:latin typeface="Trebuchet MS"/>
              <a:ea typeface="Trebuchet MS"/>
              <a:cs typeface="Trebuchet MS"/>
              <a:sym typeface="Trebuchet MS"/>
            </a:endParaRPr>
          </a:p>
        </p:txBody>
      </p:sp>
      <p:sp>
        <p:nvSpPr>
          <p:cNvPr id="375" name="Shape 375"/>
          <p:cNvSpPr txBox="1">
            <a:spLocks noGrp="1"/>
          </p:cNvSpPr>
          <p:nvPr>
            <p:ph type="body" idx="1"/>
          </p:nvPr>
        </p:nvSpPr>
        <p:spPr>
          <a:xfrm>
            <a:off x="508001" y="2160590"/>
            <a:ext cx="6447600" cy="3880800"/>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2880"/>
              <a:buFont typeface="Noto Sans Symbols"/>
              <a:buChar char="▶"/>
            </a:pPr>
            <a:r>
              <a:rPr lang="en-US" sz="3600" b="0" i="0" u="none" strike="noStrike" cap="none">
                <a:solidFill>
                  <a:srgbClr val="3F3F3F"/>
                </a:solidFill>
                <a:latin typeface="Trebuchet MS"/>
                <a:ea typeface="Trebuchet MS"/>
                <a:cs typeface="Trebuchet MS"/>
                <a:sym typeface="Trebuchet MS"/>
              </a:rPr>
              <a:t>Using the </a:t>
            </a:r>
            <a:r>
              <a:rPr lang="en-US" sz="3600" b="1" i="0" u="none" strike="noStrike" cap="none">
                <a:solidFill>
                  <a:srgbClr val="3F3F3F"/>
                </a:solidFill>
                <a:latin typeface="Trebuchet MS"/>
                <a:ea typeface="Trebuchet MS"/>
                <a:cs typeface="Trebuchet MS"/>
                <a:sym typeface="Trebuchet MS"/>
              </a:rPr>
              <a:t>Values: What Matters Most </a:t>
            </a:r>
            <a:r>
              <a:rPr lang="en-US" sz="3600" b="0" i="0" u="none" strike="noStrike" cap="none">
                <a:solidFill>
                  <a:srgbClr val="3F3F3F"/>
                </a:solidFill>
                <a:latin typeface="Trebuchet MS"/>
                <a:ea typeface="Trebuchet MS"/>
                <a:cs typeface="Trebuchet MS"/>
                <a:sym typeface="Trebuchet MS"/>
              </a:rPr>
              <a:t>sheet, identify five (</a:t>
            </a:r>
            <a:r>
              <a:rPr lang="en-US" sz="3600"/>
              <a:t>2 or 3</a:t>
            </a:r>
            <a:r>
              <a:rPr lang="en-US" sz="3600" b="0" i="0" u="none" strike="noStrike" cap="none">
                <a:solidFill>
                  <a:srgbClr val="3F3F3F"/>
                </a:solidFill>
                <a:latin typeface="Trebuchet MS"/>
                <a:ea typeface="Trebuchet MS"/>
                <a:cs typeface="Trebuchet MS"/>
                <a:sym typeface="Trebuchet MS"/>
              </a:rPr>
              <a:t>) top values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508000" y="609600"/>
            <a:ext cx="6447600" cy="891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Summarizations: Define</a:t>
            </a:r>
            <a:endParaRPr/>
          </a:p>
        </p:txBody>
      </p:sp>
      <p:sp>
        <p:nvSpPr>
          <p:cNvPr id="382" name="Shape 382"/>
          <p:cNvSpPr txBox="1">
            <a:spLocks noGrp="1"/>
          </p:cNvSpPr>
          <p:nvPr>
            <p:ph type="body" idx="1"/>
          </p:nvPr>
        </p:nvSpPr>
        <p:spPr>
          <a:xfrm>
            <a:off x="508001" y="2160590"/>
            <a:ext cx="6447600" cy="3880800"/>
          </a:xfrm>
          <a:prstGeom prst="rect">
            <a:avLst/>
          </a:prstGeom>
        </p:spPr>
        <p:txBody>
          <a:bodyPr spcFirstLastPara="1" wrap="square" lIns="91425" tIns="91425" rIns="91425" bIns="91425" anchor="t" anchorCtr="0">
            <a:noAutofit/>
          </a:bodyPr>
          <a:lstStyle/>
          <a:p>
            <a:pPr marL="457200" lvl="0" indent="-381000" rtl="0">
              <a:spcBef>
                <a:spcPts val="750"/>
              </a:spcBef>
              <a:spcAft>
                <a:spcPts val="0"/>
              </a:spcAft>
              <a:buSzPts val="2400"/>
              <a:buChar char="▶"/>
            </a:pPr>
            <a:r>
              <a:rPr lang="en-US" sz="2400"/>
              <a:t>pull in key points that the client said and reflect it back to him/her.</a:t>
            </a:r>
            <a:endParaRPr sz="2400"/>
          </a:p>
          <a:p>
            <a:pPr marL="0" lvl="0" indent="0" rtl="0">
              <a:spcBef>
                <a:spcPts val="750"/>
              </a:spcBef>
              <a:spcAft>
                <a:spcPts val="0"/>
              </a:spcAft>
              <a:buNone/>
            </a:pPr>
            <a:endParaRPr sz="2400"/>
          </a:p>
          <a:p>
            <a:pPr marL="457200" lvl="0" indent="-381000" rtl="0">
              <a:spcBef>
                <a:spcPts val="750"/>
              </a:spcBef>
              <a:spcAft>
                <a:spcPts val="0"/>
              </a:spcAft>
              <a:buSzPts val="2400"/>
              <a:buChar char="▶"/>
            </a:pPr>
            <a:r>
              <a:rPr lang="en-US" sz="2400"/>
              <a:t>The speaker gets to pick which items/topic to include in the summary</a:t>
            </a:r>
            <a:endParaRPr sz="2400"/>
          </a:p>
          <a:p>
            <a:pPr marL="0" lvl="0" indent="0" rtl="0">
              <a:spcBef>
                <a:spcPts val="750"/>
              </a:spcBef>
              <a:spcAft>
                <a:spcPts val="0"/>
              </a:spcAft>
              <a:buNone/>
            </a:pPr>
            <a:endParaRPr sz="2400"/>
          </a:p>
          <a:p>
            <a:pPr marL="457200" lvl="0" indent="-381000">
              <a:spcBef>
                <a:spcPts val="750"/>
              </a:spcBef>
              <a:spcAft>
                <a:spcPts val="0"/>
              </a:spcAft>
              <a:buSzPts val="2400"/>
              <a:buChar char="▶"/>
            </a:pPr>
            <a:r>
              <a:rPr lang="en-US" sz="2400"/>
              <a:t>Useful for moving from one topic to another. Useful to direct the conversation to a specific area</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508001" y="609600"/>
            <a:ext cx="6447600" cy="1320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Summarizations: Book-Ends</a:t>
            </a:r>
            <a:endParaRPr/>
          </a:p>
        </p:txBody>
      </p:sp>
      <p:sp>
        <p:nvSpPr>
          <p:cNvPr id="389" name="Shape 389"/>
          <p:cNvSpPr txBox="1">
            <a:spLocks noGrp="1"/>
          </p:cNvSpPr>
          <p:nvPr>
            <p:ph type="body" idx="1"/>
          </p:nvPr>
        </p:nvSpPr>
        <p:spPr>
          <a:xfrm>
            <a:off x="508001" y="2160590"/>
            <a:ext cx="6447600" cy="3880800"/>
          </a:xfrm>
          <a:prstGeom prst="rect">
            <a:avLst/>
          </a:prstGeom>
        </p:spPr>
        <p:txBody>
          <a:bodyPr spcFirstLastPara="1" wrap="square" lIns="91425" tIns="91425" rIns="91425" bIns="91425" anchor="t" anchorCtr="0">
            <a:noAutofit/>
          </a:bodyPr>
          <a:lstStyle/>
          <a:p>
            <a:pPr marL="457200" lvl="0" indent="-381000" rtl="0">
              <a:lnSpc>
                <a:spcPct val="150000"/>
              </a:lnSpc>
              <a:spcBef>
                <a:spcPts val="750"/>
              </a:spcBef>
              <a:spcAft>
                <a:spcPts val="0"/>
              </a:spcAft>
              <a:buSzPts val="2400"/>
              <a:buChar char="▶"/>
            </a:pPr>
            <a:r>
              <a:rPr lang="en-US" sz="2400"/>
              <a:t>Begin with:  “let me get this straight”</a:t>
            </a:r>
            <a:endParaRPr sz="2400"/>
          </a:p>
          <a:p>
            <a:pPr marL="457200" lvl="0" indent="-381000" rtl="0">
              <a:lnSpc>
                <a:spcPct val="150000"/>
              </a:lnSpc>
              <a:spcBef>
                <a:spcPts val="0"/>
              </a:spcBef>
              <a:spcAft>
                <a:spcPts val="0"/>
              </a:spcAft>
              <a:buSzPts val="2400"/>
              <a:buChar char="▶"/>
            </a:pPr>
            <a:r>
              <a:rPr lang="en-US" sz="2400"/>
              <a:t>Reflection 1: Rs or Rc </a:t>
            </a:r>
            <a:endParaRPr sz="2400"/>
          </a:p>
          <a:p>
            <a:pPr marL="457200" lvl="0" indent="-381000" rtl="0">
              <a:lnSpc>
                <a:spcPct val="150000"/>
              </a:lnSpc>
              <a:spcBef>
                <a:spcPts val="0"/>
              </a:spcBef>
              <a:spcAft>
                <a:spcPts val="0"/>
              </a:spcAft>
              <a:buSzPts val="2400"/>
              <a:buChar char="▶"/>
            </a:pPr>
            <a:r>
              <a:rPr lang="en-US" sz="2400"/>
              <a:t>Reflection 2: Rs or Rc</a:t>
            </a:r>
            <a:endParaRPr sz="2400"/>
          </a:p>
          <a:p>
            <a:pPr marL="457200" lvl="0" indent="-381000" rtl="0">
              <a:lnSpc>
                <a:spcPct val="150000"/>
              </a:lnSpc>
              <a:spcBef>
                <a:spcPts val="0"/>
              </a:spcBef>
              <a:spcAft>
                <a:spcPts val="0"/>
              </a:spcAft>
              <a:buSzPts val="2400"/>
              <a:buChar char="▶"/>
            </a:pPr>
            <a:r>
              <a:rPr lang="en-US" sz="2400"/>
              <a:t>Reflection 3: Rs or Rc</a:t>
            </a:r>
            <a:endParaRPr sz="2400"/>
          </a:p>
          <a:p>
            <a:pPr marL="457200" lvl="0" indent="-381000" rtl="0">
              <a:lnSpc>
                <a:spcPct val="150000"/>
              </a:lnSpc>
              <a:spcBef>
                <a:spcPts val="0"/>
              </a:spcBef>
              <a:spcAft>
                <a:spcPts val="0"/>
              </a:spcAft>
              <a:buSzPts val="2400"/>
              <a:buChar char="▶"/>
            </a:pPr>
            <a:r>
              <a:rPr lang="en-US" sz="2400"/>
              <a:t>(can be any combination of Rs or Rc)</a:t>
            </a:r>
            <a:endParaRPr sz="2400"/>
          </a:p>
          <a:p>
            <a:pPr marL="457200" lvl="0" indent="-381000">
              <a:lnSpc>
                <a:spcPct val="150000"/>
              </a:lnSpc>
              <a:spcBef>
                <a:spcPts val="0"/>
              </a:spcBef>
              <a:spcAft>
                <a:spcPts val="0"/>
              </a:spcAft>
              <a:buSzPts val="2400"/>
              <a:buChar char="▶"/>
            </a:pPr>
            <a:r>
              <a:rPr lang="en-US" sz="2400"/>
              <a:t>End with: did i miss anything</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508000" y="609600"/>
            <a:ext cx="6447600" cy="91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a:t>Summarizations: Exercise</a:t>
            </a:r>
            <a:endParaRPr/>
          </a:p>
        </p:txBody>
      </p:sp>
      <p:sp>
        <p:nvSpPr>
          <p:cNvPr id="396" name="Shape 396"/>
          <p:cNvSpPr txBox="1">
            <a:spLocks noGrp="1"/>
          </p:cNvSpPr>
          <p:nvPr>
            <p:ph type="body" idx="1"/>
          </p:nvPr>
        </p:nvSpPr>
        <p:spPr>
          <a:xfrm>
            <a:off x="508001" y="2160590"/>
            <a:ext cx="6447600" cy="3880800"/>
          </a:xfrm>
          <a:prstGeom prst="rect">
            <a:avLst/>
          </a:prstGeom>
        </p:spPr>
        <p:txBody>
          <a:bodyPr spcFirstLastPara="1" wrap="square" lIns="91425" tIns="91425" rIns="91425" bIns="91425" anchor="t" anchorCtr="0">
            <a:noAutofit/>
          </a:bodyPr>
          <a:lstStyle/>
          <a:p>
            <a:pPr marL="457200" lvl="0" indent="-381000" rtl="0">
              <a:lnSpc>
                <a:spcPct val="150000"/>
              </a:lnSpc>
              <a:spcBef>
                <a:spcPts val="750"/>
              </a:spcBef>
              <a:spcAft>
                <a:spcPts val="0"/>
              </a:spcAft>
              <a:buSzPts val="2400"/>
              <a:buChar char="▶"/>
            </a:pPr>
            <a:r>
              <a:rPr lang="en-US" sz="2400" dirty="0"/>
              <a:t>Practice using Summarization</a:t>
            </a:r>
            <a:endParaRPr sz="2400" dirty="0"/>
          </a:p>
          <a:p>
            <a:pPr marL="457200" lvl="0" indent="-381000" rtl="0">
              <a:lnSpc>
                <a:spcPct val="150000"/>
              </a:lnSpc>
              <a:spcBef>
                <a:spcPts val="0"/>
              </a:spcBef>
              <a:spcAft>
                <a:spcPts val="0"/>
              </a:spcAft>
              <a:buSzPts val="2400"/>
              <a:buChar char="▶"/>
            </a:pPr>
            <a:endParaRPr sz="2400" dirty="0"/>
          </a:p>
          <a:p>
            <a:pPr marL="457200" lvl="0" indent="-381000" rtl="0">
              <a:lnSpc>
                <a:spcPct val="150000"/>
              </a:lnSpc>
              <a:spcBef>
                <a:spcPts val="0"/>
              </a:spcBef>
              <a:spcAft>
                <a:spcPts val="0"/>
              </a:spcAft>
              <a:buSzPts val="2400"/>
              <a:buChar char="▶"/>
            </a:pPr>
            <a:r>
              <a:rPr lang="en-US" sz="2400" dirty="0"/>
              <a:t>use a complex reflections versus a simple reflections</a:t>
            </a:r>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sldNum" idx="12"/>
          </p:nvPr>
        </p:nvSpPr>
        <p:spPr>
          <a:xfrm>
            <a:off x="6442998" y="6041363"/>
            <a:ext cx="512504"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FFFFFF"/>
              </a:buClr>
              <a:buSzPts val="1400"/>
              <a:buFont typeface="Noto Sans Symbols"/>
              <a:buNone/>
            </a:pPr>
            <a:fld id="{00000000-1234-1234-1234-123412341234}" type="slidenum">
              <a:rPr lang="en-US" sz="1400" b="0" i="0" u="none" strike="noStrike" cap="none">
                <a:solidFill>
                  <a:srgbClr val="FFFFFF"/>
                </a:solidFill>
                <a:latin typeface="Times New Roman"/>
                <a:ea typeface="Times New Roman"/>
                <a:cs typeface="Times New Roman"/>
                <a:sym typeface="Times New Roman"/>
              </a:rPr>
              <a:t>16</a:t>
            </a:fld>
            <a:endParaRPr sz="1400" b="0" i="0" u="none" strike="noStrike" cap="none">
              <a:solidFill>
                <a:srgbClr val="FFFFFF"/>
              </a:solidFill>
              <a:latin typeface="Times New Roman"/>
              <a:ea typeface="Times New Roman"/>
              <a:cs typeface="Times New Roman"/>
              <a:sym typeface="Times New Roman"/>
            </a:endParaRPr>
          </a:p>
        </p:txBody>
      </p:sp>
      <p:sp>
        <p:nvSpPr>
          <p:cNvPr id="403" name="Shape 403"/>
          <p:cNvSpPr txBox="1"/>
          <p:nvPr/>
        </p:nvSpPr>
        <p:spPr>
          <a:xfrm>
            <a:off x="457200" y="2717800"/>
            <a:ext cx="8458200" cy="3838575"/>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The Purpose of Supervision </a:t>
            </a:r>
            <a:endParaRPr/>
          </a:p>
          <a:p>
            <a:pPr marL="457200" marR="0" lvl="0" indent="-457200" algn="l" rtl="0">
              <a:spcBef>
                <a:spcPts val="60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The PO’s Dual Role as Law Enforcement and Supportive Agent of Change</a:t>
            </a:r>
            <a:endParaRPr/>
          </a:p>
          <a:p>
            <a:pPr marL="457200" marR="0" lvl="0" indent="-457200" algn="l" rtl="0">
              <a:spcBef>
                <a:spcPts val="60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The Offender/Client’s Expectation of the PO</a:t>
            </a:r>
            <a:endParaRPr/>
          </a:p>
          <a:p>
            <a:pPr marL="457200" marR="0" lvl="0" indent="-457200" algn="l" rtl="0">
              <a:spcBef>
                <a:spcPts val="60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The Nature of the PO’s Authority and How It Can Be Used</a:t>
            </a:r>
            <a:endParaRPr/>
          </a:p>
          <a:p>
            <a:pPr marL="457200" marR="0" lvl="0" indent="-457200" algn="l" rtl="0">
              <a:spcBef>
                <a:spcPts val="180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What Is Negotiable and What Isn’t</a:t>
            </a:r>
            <a:endParaRPr/>
          </a:p>
          <a:p>
            <a:pPr marL="457200" marR="0" lvl="0" indent="-457200" algn="l" rtl="0">
              <a:spcBef>
                <a:spcPts val="1800"/>
              </a:spcBef>
              <a:spcAft>
                <a:spcPts val="0"/>
              </a:spcAft>
              <a:buClr>
                <a:srgbClr val="000000"/>
              </a:buClr>
              <a:buSzPts val="2400"/>
              <a:buFont typeface="Noto Sans Symbols"/>
              <a:buAutoNum type="arabicPeriod"/>
            </a:pPr>
            <a:r>
              <a:rPr lang="en-US" sz="2400" b="1" i="0" u="none" strike="noStrike" cap="none">
                <a:solidFill>
                  <a:srgbClr val="000000"/>
                </a:solidFill>
                <a:latin typeface="Arial"/>
                <a:ea typeface="Arial"/>
                <a:cs typeface="Arial"/>
                <a:sym typeface="Arial"/>
              </a:rPr>
              <a:t>The Limits of Confidentiality</a:t>
            </a:r>
            <a:endParaRPr/>
          </a:p>
        </p:txBody>
      </p:sp>
      <p:sp>
        <p:nvSpPr>
          <p:cNvPr id="404" name="Shape 404"/>
          <p:cNvSpPr txBox="1"/>
          <p:nvPr/>
        </p:nvSpPr>
        <p:spPr>
          <a:xfrm>
            <a:off x="152400" y="190500"/>
            <a:ext cx="8991600" cy="91598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0000"/>
              </a:buClr>
              <a:buSzPts val="3600"/>
              <a:buFont typeface="Noto Sans Symbols"/>
              <a:buNone/>
            </a:pPr>
            <a:r>
              <a:rPr lang="en-US" sz="3600" b="1" i="0" u="none" strike="noStrike" cap="none">
                <a:solidFill>
                  <a:srgbClr val="000000"/>
                </a:solidFill>
                <a:latin typeface="Arial"/>
                <a:ea typeface="Arial"/>
                <a:cs typeface="Arial"/>
                <a:sym typeface="Arial"/>
              </a:rPr>
              <a:t>Role Clarification </a:t>
            </a:r>
            <a:endParaRPr/>
          </a:p>
          <a:p>
            <a:pPr marL="0" marR="0" lvl="0" indent="0" algn="ctr" rtl="0">
              <a:spcBef>
                <a:spcPts val="0"/>
              </a:spcBef>
              <a:spcAft>
                <a:spcPts val="0"/>
              </a:spcAft>
              <a:buClr>
                <a:srgbClr val="000000"/>
              </a:buClr>
              <a:buSzPts val="1800"/>
              <a:buFont typeface="Noto Sans Symbols"/>
              <a:buNone/>
            </a:pPr>
            <a:r>
              <a:rPr lang="en-US" sz="1800" b="1" i="0" u="none" strike="noStrike" cap="none">
                <a:solidFill>
                  <a:srgbClr val="000000"/>
                </a:solidFill>
                <a:latin typeface="Arial"/>
                <a:ea typeface="Arial"/>
                <a:cs typeface="Arial"/>
                <a:sym typeface="Arial"/>
              </a:rPr>
              <a:t>				</a:t>
            </a:r>
            <a:r>
              <a:rPr lang="en-US" sz="1000" b="1" i="0" u="none" strike="noStrike" cap="none">
                <a:solidFill>
                  <a:srgbClr val="000000"/>
                </a:solidFill>
                <a:latin typeface="Arial"/>
                <a:ea typeface="Arial"/>
                <a:cs typeface="Arial"/>
                <a:sym typeface="Arial"/>
              </a:rPr>
              <a:t>(Trotter, 1999 &amp; 1995)</a:t>
            </a:r>
            <a:endParaRPr/>
          </a:p>
        </p:txBody>
      </p:sp>
      <p:sp>
        <p:nvSpPr>
          <p:cNvPr id="405" name="Shape 405"/>
          <p:cNvSpPr txBox="1"/>
          <p:nvPr/>
        </p:nvSpPr>
        <p:spPr>
          <a:xfrm>
            <a:off x="304800" y="1149350"/>
            <a:ext cx="8458200" cy="137318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C0000"/>
              </a:buClr>
              <a:buSzPts val="2800"/>
              <a:buFont typeface="Noto Sans Symbols"/>
              <a:buNone/>
            </a:pPr>
            <a:r>
              <a:rPr lang="en-US" sz="2800" b="1" i="0" u="none" strike="noStrike" cap="none">
                <a:solidFill>
                  <a:srgbClr val="CC0000"/>
                </a:solidFill>
                <a:latin typeface="Arial"/>
                <a:ea typeface="Arial"/>
                <a:cs typeface="Arial"/>
                <a:sym typeface="Arial"/>
              </a:rPr>
              <a:t>Effective workers are skilled in clarifying their roles: they have frequent, honest discussions with offenders/clients about: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title"/>
          </p:nvPr>
        </p:nvSpPr>
        <p:spPr>
          <a:xfrm>
            <a:off x="508001" y="304800"/>
            <a:ext cx="7416799" cy="2057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100"/>
              <a:buFont typeface="Trebuchet MS"/>
              <a:buNone/>
            </a:pPr>
            <a:r>
              <a:rPr lang="en-US" sz="3100" b="0" i="0" u="none" strike="noStrike" cap="none">
                <a:solidFill>
                  <a:schemeClr val="accent1"/>
                </a:solidFill>
                <a:latin typeface="Trebuchet MS"/>
                <a:ea typeface="Trebuchet MS"/>
                <a:cs typeface="Trebuchet MS"/>
                <a:sym typeface="Trebuchet MS"/>
              </a:rPr>
              <a:t>Role Clarification: Part 1</a:t>
            </a:r>
            <a:r>
              <a:rPr lang="en-US" sz="3100" b="1" i="1" u="none" strike="noStrike" cap="none">
                <a:solidFill>
                  <a:schemeClr val="accent1"/>
                </a:solidFill>
                <a:latin typeface="Trebuchet MS"/>
                <a:ea typeface="Trebuchet MS"/>
                <a:cs typeface="Trebuchet MS"/>
                <a:sym typeface="Trebuchet MS"/>
              </a:rPr>
              <a:t> </a:t>
            </a:r>
            <a:r>
              <a:rPr lang="en-US" sz="3600" b="1" i="1" u="none" strike="noStrike" cap="none">
                <a:solidFill>
                  <a:schemeClr val="accent1"/>
                </a:solidFill>
                <a:latin typeface="Trebuchet MS"/>
                <a:ea typeface="Trebuchet MS"/>
                <a:cs typeface="Trebuchet MS"/>
                <a:sym typeface="Trebuchet MS"/>
              </a:rPr>
              <a:t/>
            </a:r>
            <a:br>
              <a:rPr lang="en-US" sz="3600" b="1" i="1" u="none" strike="noStrike" cap="none">
                <a:solidFill>
                  <a:schemeClr val="accent1"/>
                </a:solidFill>
                <a:latin typeface="Trebuchet MS"/>
                <a:ea typeface="Trebuchet MS"/>
                <a:cs typeface="Trebuchet MS"/>
                <a:sym typeface="Trebuchet MS"/>
              </a:rPr>
            </a:br>
            <a:r>
              <a:rPr lang="en-US" sz="4000" b="1" i="1" u="none" strike="noStrike" cap="none">
                <a:solidFill>
                  <a:schemeClr val="accent1"/>
                </a:solidFill>
                <a:latin typeface="Trebuchet MS"/>
                <a:ea typeface="Trebuchet MS"/>
                <a:cs typeface="Trebuchet MS"/>
                <a:sym typeface="Trebuchet MS"/>
              </a:rPr>
              <a:t>Agent establishes context for discussing change </a:t>
            </a:r>
            <a:endParaRPr sz="4000" b="0" i="0" u="none" strike="noStrike" cap="none">
              <a:solidFill>
                <a:schemeClr val="accent1"/>
              </a:solidFill>
              <a:latin typeface="Trebuchet MS"/>
              <a:ea typeface="Trebuchet MS"/>
              <a:cs typeface="Trebuchet MS"/>
              <a:sym typeface="Trebuchet MS"/>
            </a:endParaRPr>
          </a:p>
        </p:txBody>
      </p:sp>
      <p:sp>
        <p:nvSpPr>
          <p:cNvPr id="412" name="Shape 412"/>
          <p:cNvSpPr txBox="1">
            <a:spLocks noGrp="1"/>
          </p:cNvSpPr>
          <p:nvPr>
            <p:ph type="body" idx="1"/>
          </p:nvPr>
        </p:nvSpPr>
        <p:spPr>
          <a:xfrm>
            <a:off x="508001" y="2438400"/>
            <a:ext cx="7492999" cy="3602963"/>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 PO clarifies their role and expectations for the purpose of the session, including what is non-negotiable and what the client has control over (e.g., session topic) </a:t>
            </a:r>
            <a:endParaRPr sz="2400" b="1"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 PO clarifies the greater “why” behind their role (bigger picture/agency context) </a:t>
            </a:r>
            <a:endParaRPr sz="2400" b="1"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 Models vulnerability and transparency by expressing hopes for the session and also potential challenges</a:t>
            </a:r>
            <a:endParaRPr sz="2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457200" y="304800"/>
            <a:ext cx="7315200" cy="1981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200"/>
              <a:buFont typeface="Trebuchet MS"/>
              <a:buNone/>
            </a:pPr>
            <a:r>
              <a:rPr lang="en-US" sz="3200" b="0" i="0" u="none" strike="noStrike" cap="none">
                <a:solidFill>
                  <a:schemeClr val="accent1"/>
                </a:solidFill>
                <a:latin typeface="Trebuchet MS"/>
                <a:ea typeface="Trebuchet MS"/>
                <a:cs typeface="Trebuchet MS"/>
                <a:sym typeface="Trebuchet MS"/>
              </a:rPr>
              <a:t>Role Clarification: Part 2</a:t>
            </a:r>
            <a:r>
              <a:rPr lang="en-US" sz="3200" b="1" i="1" u="none" strike="noStrike" cap="none">
                <a:solidFill>
                  <a:schemeClr val="accent1"/>
                </a:solidFill>
                <a:latin typeface="Trebuchet MS"/>
                <a:ea typeface="Trebuchet MS"/>
                <a:cs typeface="Trebuchet MS"/>
                <a:sym typeface="Trebuchet MS"/>
              </a:rPr>
              <a:t> </a:t>
            </a:r>
            <a:r>
              <a:rPr lang="en-US" sz="3600" b="1" i="1" u="none" strike="noStrike" cap="none">
                <a:solidFill>
                  <a:schemeClr val="accent1"/>
                </a:solidFill>
                <a:latin typeface="Trebuchet MS"/>
                <a:ea typeface="Trebuchet MS"/>
                <a:cs typeface="Trebuchet MS"/>
                <a:sym typeface="Trebuchet MS"/>
              </a:rPr>
              <a:t/>
            </a:r>
            <a:br>
              <a:rPr lang="en-US" sz="3600" b="1" i="1" u="none" strike="noStrike" cap="none">
                <a:solidFill>
                  <a:schemeClr val="accent1"/>
                </a:solidFill>
                <a:latin typeface="Trebuchet MS"/>
                <a:ea typeface="Trebuchet MS"/>
                <a:cs typeface="Trebuchet MS"/>
                <a:sym typeface="Trebuchet MS"/>
              </a:rPr>
            </a:br>
            <a:r>
              <a:rPr lang="en-US" sz="3600" b="1" i="1" u="none" strike="noStrike" cap="none">
                <a:solidFill>
                  <a:schemeClr val="accent1"/>
                </a:solidFill>
                <a:latin typeface="Trebuchet MS"/>
                <a:ea typeface="Trebuchet MS"/>
                <a:cs typeface="Trebuchet MS"/>
                <a:sym typeface="Trebuchet MS"/>
              </a:rPr>
              <a:t>Agent supports client to clarify their role and needs</a:t>
            </a:r>
            <a:endParaRPr sz="3600" b="0" i="0" u="none" strike="noStrike" cap="none">
              <a:solidFill>
                <a:schemeClr val="accent1"/>
              </a:solidFill>
              <a:latin typeface="Trebuchet MS"/>
              <a:ea typeface="Trebuchet MS"/>
              <a:cs typeface="Trebuchet MS"/>
              <a:sym typeface="Trebuchet MS"/>
            </a:endParaRPr>
          </a:p>
        </p:txBody>
      </p:sp>
      <p:sp>
        <p:nvSpPr>
          <p:cNvPr id="419" name="Shape 419"/>
          <p:cNvSpPr txBox="1">
            <a:spLocks noGrp="1"/>
          </p:cNvSpPr>
          <p:nvPr>
            <p:ph type="body" idx="1"/>
          </p:nvPr>
        </p:nvSpPr>
        <p:spPr>
          <a:xfrm>
            <a:off x="762000" y="2209800"/>
            <a:ext cx="7010400" cy="4114800"/>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 Client is invited and supported to share their expectations and hopes for the relationship and/or the session </a:t>
            </a:r>
            <a:endParaRPr sz="2000" b="1"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 Client is invited to be an active “partner” and express what is needed to make the session meaningful </a:t>
            </a:r>
            <a:endParaRPr sz="2000" b="1"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 PO skillfully responds to client’s expressed needs (i.e., complex reflections and affirmations) </a:t>
            </a:r>
            <a:endParaRPr sz="2000" b="1"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 PO explores how he or she might ‘revise’ their initial expectations and roles given what the client has just said</a:t>
            </a:r>
            <a:endParaRPr sz="20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508001" y="609600"/>
            <a:ext cx="6447501"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600"/>
              <a:buFont typeface="Trebuchet MS"/>
              <a:buNone/>
            </a:pPr>
            <a:r>
              <a:rPr lang="en-US" sz="3600" b="0" i="1" u="none" strike="noStrike" cap="none">
                <a:solidFill>
                  <a:schemeClr val="accent1"/>
                </a:solidFill>
                <a:latin typeface="Trebuchet MS"/>
                <a:ea typeface="Trebuchet MS"/>
                <a:cs typeface="Trebuchet MS"/>
                <a:sym typeface="Trebuchet MS"/>
              </a:rPr>
              <a:t>Role Clarification: Exercise #1</a:t>
            </a:r>
            <a:endParaRPr sz="3600" b="0" i="0" u="none" strike="noStrike" cap="none">
              <a:solidFill>
                <a:schemeClr val="accent1"/>
              </a:solidFill>
              <a:latin typeface="Trebuchet MS"/>
              <a:ea typeface="Trebuchet MS"/>
              <a:cs typeface="Trebuchet MS"/>
              <a:sym typeface="Trebuchet MS"/>
            </a:endParaRPr>
          </a:p>
        </p:txBody>
      </p:sp>
      <p:sp>
        <p:nvSpPr>
          <p:cNvPr id="426" name="Shape 426"/>
          <p:cNvSpPr txBox="1">
            <a:spLocks noGrp="1"/>
          </p:cNvSpPr>
          <p:nvPr>
            <p:ph type="body" idx="1"/>
          </p:nvPr>
        </p:nvSpPr>
        <p:spPr>
          <a:xfrm>
            <a:off x="508001" y="2160590"/>
            <a:ext cx="6447501" cy="3880773"/>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2640"/>
              <a:buFont typeface="Noto Sans Symbols"/>
              <a:buChar char="▶"/>
            </a:pPr>
            <a:r>
              <a:rPr lang="en-US" sz="3300" b="0" i="0" u="none" strike="noStrike" cap="none">
                <a:solidFill>
                  <a:srgbClr val="3F3F3F"/>
                </a:solidFill>
                <a:latin typeface="Trebuchet MS"/>
                <a:ea typeface="Trebuchet MS"/>
                <a:cs typeface="Trebuchet MS"/>
                <a:sym typeface="Trebuchet MS"/>
              </a:rPr>
              <a:t>Real-Play a Standardized Session: Initial Appointment</a:t>
            </a:r>
            <a:endParaRPr sz="33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396008" y="304800"/>
            <a:ext cx="6376392" cy="16502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4000"/>
              <a:buFont typeface="Trebuchet MS"/>
              <a:buNone/>
            </a:pPr>
            <a:r>
              <a:rPr lang="en-US" sz="4000" b="1" i="1" u="sng" strike="noStrike" cap="none">
                <a:solidFill>
                  <a:schemeClr val="dk1"/>
                </a:solidFill>
                <a:latin typeface="Trebuchet MS"/>
                <a:ea typeface="Trebuchet MS"/>
                <a:cs typeface="Trebuchet MS"/>
                <a:sym typeface="Trebuchet MS"/>
              </a:rPr>
              <a:t>Major Motivational Interviewing Strategies</a:t>
            </a:r>
            <a:endParaRPr/>
          </a:p>
        </p:txBody>
      </p:sp>
      <p:sp>
        <p:nvSpPr>
          <p:cNvPr id="293" name="Shape 293"/>
          <p:cNvSpPr txBox="1">
            <a:spLocks noGrp="1"/>
          </p:cNvSpPr>
          <p:nvPr>
            <p:ph type="body" idx="1"/>
          </p:nvPr>
        </p:nvSpPr>
        <p:spPr>
          <a:xfrm>
            <a:off x="1750220" y="2571750"/>
            <a:ext cx="5679281" cy="3028950"/>
          </a:xfrm>
          <a:prstGeom prst="rect">
            <a:avLst/>
          </a:prstGeom>
          <a:noFill/>
          <a:ln>
            <a:noFill/>
          </a:ln>
        </p:spPr>
        <p:txBody>
          <a:bodyPr spcFirstLastPara="1" wrap="square" lIns="91425" tIns="45700" rIns="91425" bIns="45700" anchor="t" anchorCtr="0">
            <a:noAutofit/>
          </a:bodyPr>
          <a:lstStyle/>
          <a:p>
            <a:pPr marL="257175" marR="0" lvl="0" indent="-257175" algn="l" rtl="0">
              <a:lnSpc>
                <a:spcPct val="90000"/>
              </a:lnSpc>
              <a:spcBef>
                <a:spcPts val="0"/>
              </a:spcBef>
              <a:spcAft>
                <a:spcPts val="0"/>
              </a:spcAft>
              <a:buClr>
                <a:srgbClr val="4136CA"/>
              </a:buClr>
              <a:buSzPts val="4463"/>
              <a:buFont typeface="Noto Sans Symbols"/>
              <a:buChar char="▪"/>
            </a:pPr>
            <a:r>
              <a:rPr lang="en-US" sz="2550" b="0" i="1" u="none" strike="noStrike" cap="none">
                <a:solidFill>
                  <a:srgbClr val="3F3F3F"/>
                </a:solidFill>
                <a:latin typeface="Trebuchet MS"/>
                <a:ea typeface="Trebuchet MS"/>
                <a:cs typeface="Trebuchet MS"/>
                <a:sym typeface="Trebuchet MS"/>
              </a:rPr>
              <a:t>Open-Ended Questions</a:t>
            </a:r>
            <a:endParaRPr/>
          </a:p>
          <a:p>
            <a:pPr marL="257175" marR="0" lvl="0" indent="26193" algn="l" rtl="0">
              <a:lnSpc>
                <a:spcPct val="90000"/>
              </a:lnSpc>
              <a:spcBef>
                <a:spcPts val="750"/>
              </a:spcBef>
              <a:spcAft>
                <a:spcPts val="0"/>
              </a:spcAft>
              <a:buClr>
                <a:srgbClr val="4136CA"/>
              </a:buClr>
              <a:buSzPts val="4463"/>
              <a:buFont typeface="Noto Sans Symbols"/>
              <a:buNone/>
            </a:pPr>
            <a:endParaRPr sz="2550" b="0" i="1" u="none" strike="noStrike" cap="none">
              <a:solidFill>
                <a:srgbClr val="3F3F3F"/>
              </a:solidFill>
              <a:latin typeface="Trebuchet MS"/>
              <a:ea typeface="Trebuchet MS"/>
              <a:cs typeface="Trebuchet MS"/>
              <a:sym typeface="Trebuchet MS"/>
            </a:endParaRPr>
          </a:p>
          <a:p>
            <a:pPr marL="257175" marR="0" lvl="0" indent="-257175" algn="l" rtl="0">
              <a:lnSpc>
                <a:spcPct val="90000"/>
              </a:lnSpc>
              <a:spcBef>
                <a:spcPts val="750"/>
              </a:spcBef>
              <a:spcAft>
                <a:spcPts val="0"/>
              </a:spcAft>
              <a:buClr>
                <a:srgbClr val="4136CA"/>
              </a:buClr>
              <a:buSzPts val="4463"/>
              <a:buFont typeface="Noto Sans Symbols"/>
              <a:buChar char="▪"/>
            </a:pPr>
            <a:r>
              <a:rPr lang="en-US" sz="2550" b="0" i="1" u="none" strike="noStrike" cap="none">
                <a:solidFill>
                  <a:srgbClr val="3F3F3F"/>
                </a:solidFill>
                <a:latin typeface="Trebuchet MS"/>
                <a:ea typeface="Trebuchet MS"/>
                <a:cs typeface="Trebuchet MS"/>
                <a:sym typeface="Trebuchet MS"/>
              </a:rPr>
              <a:t>Affirmation</a:t>
            </a:r>
            <a:endParaRPr/>
          </a:p>
          <a:p>
            <a:pPr marL="257175" marR="0" lvl="0" indent="-190500" algn="l" rtl="0">
              <a:lnSpc>
                <a:spcPct val="90000"/>
              </a:lnSpc>
              <a:spcBef>
                <a:spcPts val="750"/>
              </a:spcBef>
              <a:spcAft>
                <a:spcPts val="0"/>
              </a:spcAft>
              <a:buClr>
                <a:srgbClr val="4136CA"/>
              </a:buClr>
              <a:buSzPts val="1050"/>
              <a:buFont typeface="Noto Sans Symbols"/>
              <a:buNone/>
            </a:pPr>
            <a:endParaRPr sz="600" b="0" i="1" u="none" strike="noStrike" cap="none">
              <a:solidFill>
                <a:srgbClr val="3F3F3F"/>
              </a:solidFill>
              <a:latin typeface="Trebuchet MS"/>
              <a:ea typeface="Trebuchet MS"/>
              <a:cs typeface="Trebuchet MS"/>
              <a:sym typeface="Trebuchet MS"/>
            </a:endParaRPr>
          </a:p>
          <a:p>
            <a:pPr marL="257175" marR="0" lvl="0" indent="-190500" algn="l" rtl="0">
              <a:lnSpc>
                <a:spcPct val="90000"/>
              </a:lnSpc>
              <a:spcBef>
                <a:spcPts val="750"/>
              </a:spcBef>
              <a:spcAft>
                <a:spcPts val="0"/>
              </a:spcAft>
              <a:buClr>
                <a:srgbClr val="4136CA"/>
              </a:buClr>
              <a:buSzPts val="1050"/>
              <a:buFont typeface="Noto Sans Symbols"/>
              <a:buNone/>
            </a:pPr>
            <a:endParaRPr sz="600" b="0" i="1" u="none" strike="noStrike" cap="none">
              <a:solidFill>
                <a:srgbClr val="3F3F3F"/>
              </a:solidFill>
              <a:latin typeface="Trebuchet MS"/>
              <a:ea typeface="Trebuchet MS"/>
              <a:cs typeface="Trebuchet MS"/>
              <a:sym typeface="Trebuchet MS"/>
            </a:endParaRPr>
          </a:p>
          <a:p>
            <a:pPr marL="257175" marR="0" lvl="0" indent="-257175" algn="l" rtl="0">
              <a:lnSpc>
                <a:spcPct val="90000"/>
              </a:lnSpc>
              <a:spcBef>
                <a:spcPts val="750"/>
              </a:spcBef>
              <a:spcAft>
                <a:spcPts val="0"/>
              </a:spcAft>
              <a:buClr>
                <a:srgbClr val="4136CA"/>
              </a:buClr>
              <a:buSzPts val="4463"/>
              <a:buFont typeface="Noto Sans Symbols"/>
              <a:buChar char="▪"/>
            </a:pPr>
            <a:r>
              <a:rPr lang="en-US" sz="2550" b="0" i="1" u="none" strike="noStrike" cap="none">
                <a:solidFill>
                  <a:srgbClr val="3F3F3F"/>
                </a:solidFill>
                <a:latin typeface="Trebuchet MS"/>
                <a:ea typeface="Trebuchet MS"/>
                <a:cs typeface="Trebuchet MS"/>
                <a:sym typeface="Trebuchet MS"/>
              </a:rPr>
              <a:t>Reflective Listening</a:t>
            </a:r>
            <a:endParaRPr/>
          </a:p>
          <a:p>
            <a:pPr marL="257175" marR="0" lvl="0" indent="-190500" algn="l" rtl="0">
              <a:lnSpc>
                <a:spcPct val="90000"/>
              </a:lnSpc>
              <a:spcBef>
                <a:spcPts val="750"/>
              </a:spcBef>
              <a:spcAft>
                <a:spcPts val="0"/>
              </a:spcAft>
              <a:buClr>
                <a:srgbClr val="4136CA"/>
              </a:buClr>
              <a:buSzPts val="1050"/>
              <a:buFont typeface="Noto Sans Symbols"/>
              <a:buNone/>
            </a:pPr>
            <a:endParaRPr sz="600" b="0" i="1" u="none" strike="noStrike" cap="none">
              <a:solidFill>
                <a:srgbClr val="3F3F3F"/>
              </a:solidFill>
              <a:latin typeface="Trebuchet MS"/>
              <a:ea typeface="Trebuchet MS"/>
              <a:cs typeface="Trebuchet MS"/>
              <a:sym typeface="Trebuchet MS"/>
            </a:endParaRPr>
          </a:p>
          <a:p>
            <a:pPr marL="257175" marR="0" lvl="0" indent="-190500" algn="l" rtl="0">
              <a:lnSpc>
                <a:spcPct val="90000"/>
              </a:lnSpc>
              <a:spcBef>
                <a:spcPts val="750"/>
              </a:spcBef>
              <a:spcAft>
                <a:spcPts val="0"/>
              </a:spcAft>
              <a:buClr>
                <a:srgbClr val="4136CA"/>
              </a:buClr>
              <a:buSzPts val="1050"/>
              <a:buFont typeface="Noto Sans Symbols"/>
              <a:buNone/>
            </a:pPr>
            <a:endParaRPr sz="600" b="0" i="1" u="none" strike="noStrike" cap="none">
              <a:solidFill>
                <a:srgbClr val="3F3F3F"/>
              </a:solidFill>
              <a:latin typeface="Trebuchet MS"/>
              <a:ea typeface="Trebuchet MS"/>
              <a:cs typeface="Trebuchet MS"/>
              <a:sym typeface="Trebuchet MS"/>
            </a:endParaRPr>
          </a:p>
          <a:p>
            <a:pPr marL="257175" marR="0" lvl="0" indent="-257175" algn="l" rtl="0">
              <a:lnSpc>
                <a:spcPct val="90000"/>
              </a:lnSpc>
              <a:spcBef>
                <a:spcPts val="750"/>
              </a:spcBef>
              <a:spcAft>
                <a:spcPts val="0"/>
              </a:spcAft>
              <a:buClr>
                <a:srgbClr val="4136CA"/>
              </a:buClr>
              <a:buSzPts val="4463"/>
              <a:buFont typeface="Noto Sans Symbols"/>
              <a:buChar char="▪"/>
            </a:pPr>
            <a:r>
              <a:rPr lang="en-US" sz="2550" b="0" i="1" u="none" strike="noStrike" cap="none">
                <a:solidFill>
                  <a:srgbClr val="3F3F3F"/>
                </a:solidFill>
                <a:latin typeface="Trebuchet MS"/>
                <a:ea typeface="Trebuchet MS"/>
                <a:cs typeface="Trebuchet MS"/>
                <a:sym typeface="Trebuchet MS"/>
              </a:rPr>
              <a:t>Summarization</a:t>
            </a:r>
            <a:endParaRPr/>
          </a:p>
        </p:txBody>
      </p:sp>
      <p:sp>
        <p:nvSpPr>
          <p:cNvPr id="294" name="Shape 294"/>
          <p:cNvSpPr txBox="1"/>
          <p:nvPr/>
        </p:nvSpPr>
        <p:spPr>
          <a:xfrm>
            <a:off x="2800350" y="5760245"/>
            <a:ext cx="4057650"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000000"/>
                </a:solidFill>
                <a:latin typeface="Trebuchet MS"/>
                <a:ea typeface="Trebuchet MS"/>
                <a:cs typeface="Trebuchet MS"/>
                <a:sym typeface="Trebuchet MS"/>
              </a:rPr>
              <a:t>Miller and Rollnick (1991), “Motivational Interviewing”, Guilford Press.</a:t>
            </a:r>
            <a:endParaRPr/>
          </a:p>
        </p:txBody>
      </p:sp>
      <p:sp>
        <p:nvSpPr>
          <p:cNvPr id="295" name="Shape 295"/>
          <p:cNvSpPr/>
          <p:nvPr/>
        </p:nvSpPr>
        <p:spPr>
          <a:xfrm>
            <a:off x="762000" y="815478"/>
            <a:ext cx="333375" cy="333375"/>
          </a:xfrm>
          <a:prstGeom prst="rect">
            <a:avLst/>
          </a:prstGeom>
          <a:gradFill>
            <a:gsLst>
              <a:gs pos="0">
                <a:schemeClr val="lt1"/>
              </a:gs>
              <a:gs pos="100000">
                <a:srgbClr val="FFCC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96" name="Shape 296"/>
          <p:cNvSpPr/>
          <p:nvPr/>
        </p:nvSpPr>
        <p:spPr>
          <a:xfrm>
            <a:off x="590550" y="1118475"/>
            <a:ext cx="342900" cy="296466"/>
          </a:xfrm>
          <a:prstGeom prst="rect">
            <a:avLst/>
          </a:prstGeom>
          <a:gradFill>
            <a:gsLst>
              <a:gs pos="0">
                <a:schemeClr val="lt1"/>
              </a:gs>
              <a:gs pos="100000">
                <a:srgbClr val="FF00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97" name="Shape 297"/>
          <p:cNvSpPr/>
          <p:nvPr/>
        </p:nvSpPr>
        <p:spPr>
          <a:xfrm>
            <a:off x="891183" y="1118475"/>
            <a:ext cx="246460" cy="333375"/>
          </a:xfrm>
          <a:prstGeom prst="rect">
            <a:avLst/>
          </a:prstGeom>
          <a:gradFill>
            <a:gsLst>
              <a:gs pos="0">
                <a:schemeClr val="accent2"/>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98" name="Shape 298"/>
          <p:cNvSpPr/>
          <p:nvPr/>
        </p:nvSpPr>
        <p:spPr>
          <a:xfrm>
            <a:off x="1137643" y="1596033"/>
            <a:ext cx="23813" cy="740569"/>
          </a:xfrm>
          <a:prstGeom prst="rect">
            <a:avLst/>
          </a:prstGeom>
          <a:gradFill>
            <a:gsLst>
              <a:gs pos="0">
                <a:schemeClr val="dk2"/>
              </a:gs>
              <a:gs pos="100000">
                <a:srgbClr val="FFFFFF"/>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299" name="Shape 299"/>
          <p:cNvSpPr/>
          <p:nvPr/>
        </p:nvSpPr>
        <p:spPr>
          <a:xfrm>
            <a:off x="640395" y="1943696"/>
            <a:ext cx="6169819" cy="22622"/>
          </a:xfrm>
          <a:prstGeom prst="rect">
            <a:avLst/>
          </a:prstGeom>
          <a:gradFill>
            <a:gsLst>
              <a:gs pos="0">
                <a:schemeClr val="dk1"/>
              </a:gs>
              <a:gs pos="100000">
                <a:schemeClr val="lt1"/>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Shape 432"/>
          <p:cNvSpPr txBox="1">
            <a:spLocks noGrp="1"/>
          </p:cNvSpPr>
          <p:nvPr>
            <p:ph type="title"/>
          </p:nvPr>
        </p:nvSpPr>
        <p:spPr>
          <a:xfrm>
            <a:off x="508001" y="609600"/>
            <a:ext cx="6447501"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600"/>
              <a:buFont typeface="Trebuchet MS"/>
              <a:buNone/>
            </a:pPr>
            <a:r>
              <a:rPr lang="en-US" sz="3600" b="0" i="1" u="none" strike="noStrike" cap="none">
                <a:solidFill>
                  <a:schemeClr val="accent1"/>
                </a:solidFill>
                <a:latin typeface="Trebuchet MS"/>
                <a:ea typeface="Trebuchet MS"/>
                <a:cs typeface="Trebuchet MS"/>
                <a:sym typeface="Trebuchet MS"/>
              </a:rPr>
              <a:t>Role Clarification: Exercise #2</a:t>
            </a:r>
            <a:endParaRPr sz="3600" b="0" i="0" u="none" strike="noStrike" cap="none">
              <a:solidFill>
                <a:schemeClr val="accent1"/>
              </a:solidFill>
              <a:latin typeface="Trebuchet MS"/>
              <a:ea typeface="Trebuchet MS"/>
              <a:cs typeface="Trebuchet MS"/>
              <a:sym typeface="Trebuchet MS"/>
            </a:endParaRPr>
          </a:p>
        </p:txBody>
      </p:sp>
      <p:sp>
        <p:nvSpPr>
          <p:cNvPr id="433" name="Shape 433"/>
          <p:cNvSpPr txBox="1">
            <a:spLocks noGrp="1"/>
          </p:cNvSpPr>
          <p:nvPr>
            <p:ph type="body" idx="1"/>
          </p:nvPr>
        </p:nvSpPr>
        <p:spPr>
          <a:xfrm>
            <a:off x="508001" y="2160590"/>
            <a:ext cx="6447501" cy="3880773"/>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2640"/>
              <a:buFont typeface="Noto Sans Symbols"/>
              <a:buChar char="▶"/>
            </a:pPr>
            <a:r>
              <a:rPr lang="en-US" sz="3300" b="0" i="0" u="none" strike="noStrike" cap="none">
                <a:solidFill>
                  <a:srgbClr val="3F3F3F"/>
                </a:solidFill>
                <a:latin typeface="Trebuchet MS"/>
                <a:ea typeface="Trebuchet MS"/>
                <a:cs typeface="Trebuchet MS"/>
                <a:sym typeface="Trebuchet MS"/>
              </a:rPr>
              <a:t>Real-Play a Standardized Session: Follow-up Appointment</a:t>
            </a:r>
            <a:endParaRPr sz="33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txBox="1">
            <a:spLocks noGrp="1"/>
          </p:cNvSpPr>
          <p:nvPr>
            <p:ph type="title"/>
          </p:nvPr>
        </p:nvSpPr>
        <p:spPr>
          <a:xfrm>
            <a:off x="508001" y="609600"/>
            <a:ext cx="6447600" cy="1320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Wrap up and Feedback</a:t>
            </a:r>
            <a:endParaRPr/>
          </a:p>
        </p:txBody>
      </p:sp>
      <p:sp>
        <p:nvSpPr>
          <p:cNvPr id="440" name="Shape 440"/>
          <p:cNvSpPr txBox="1">
            <a:spLocks noGrp="1"/>
          </p:cNvSpPr>
          <p:nvPr>
            <p:ph type="body" idx="1"/>
          </p:nvPr>
        </p:nvSpPr>
        <p:spPr>
          <a:xfrm>
            <a:off x="508001" y="2160590"/>
            <a:ext cx="6447600" cy="3880800"/>
          </a:xfrm>
          <a:prstGeom prst="rect">
            <a:avLst/>
          </a:prstGeom>
        </p:spPr>
        <p:txBody>
          <a:bodyPr spcFirstLastPara="1" wrap="square" lIns="91425" tIns="91425" rIns="91425" bIns="91425" anchor="t" anchorCtr="0">
            <a:noAutofit/>
          </a:bodyPr>
          <a:lstStyle/>
          <a:p>
            <a:pPr marL="0" lvl="0" indent="0">
              <a:spcBef>
                <a:spcPts val="750"/>
              </a:spcBef>
              <a:spcAft>
                <a:spcPts val="0"/>
              </a:spcAft>
              <a:buNone/>
            </a:pPr>
            <a:r>
              <a:rPr lang="en-US" sz="3000"/>
              <a:t>What Worked?</a:t>
            </a:r>
            <a:endParaRPr sz="3000"/>
          </a:p>
          <a:p>
            <a:pPr marL="0" lvl="0" indent="0">
              <a:spcBef>
                <a:spcPts val="750"/>
              </a:spcBef>
              <a:spcAft>
                <a:spcPts val="0"/>
              </a:spcAft>
              <a:buNone/>
            </a:pPr>
            <a:endParaRPr sz="3000"/>
          </a:p>
          <a:p>
            <a:pPr marL="0" lvl="0" indent="0">
              <a:spcBef>
                <a:spcPts val="750"/>
              </a:spcBef>
              <a:spcAft>
                <a:spcPts val="0"/>
              </a:spcAft>
              <a:buNone/>
            </a:pPr>
            <a:r>
              <a:rPr lang="en-US" sz="3000"/>
              <a:t>What are you willing to try with your client? </a:t>
            </a:r>
            <a:endParaRPr sz="3000"/>
          </a:p>
          <a:p>
            <a:pPr marL="0" lvl="0" indent="0">
              <a:spcBef>
                <a:spcPts val="750"/>
              </a:spcBef>
              <a:spcAft>
                <a:spcPts val="0"/>
              </a:spcAft>
              <a:buNone/>
            </a:pPr>
            <a:endParaRPr sz="3000"/>
          </a:p>
          <a:p>
            <a:pPr marL="0" lvl="0" indent="0">
              <a:spcBef>
                <a:spcPts val="750"/>
              </a:spcBef>
              <a:spcAft>
                <a:spcPts val="0"/>
              </a:spcAft>
              <a:buNone/>
            </a:pPr>
            <a:r>
              <a:rPr lang="en-US" sz="3000"/>
              <a:t>What you like to see in next MI training refresher/boosters?</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508000" y="609600"/>
            <a:ext cx="6447600" cy="103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Open Ended Questions and Closed Questions - Define</a:t>
            </a:r>
            <a:endParaRPr/>
          </a:p>
        </p:txBody>
      </p:sp>
      <p:sp>
        <p:nvSpPr>
          <p:cNvPr id="306" name="Shape 306"/>
          <p:cNvSpPr txBox="1">
            <a:spLocks noGrp="1"/>
          </p:cNvSpPr>
          <p:nvPr>
            <p:ph type="body" idx="1"/>
          </p:nvPr>
        </p:nvSpPr>
        <p:spPr>
          <a:xfrm>
            <a:off x="508000" y="1716951"/>
            <a:ext cx="6447600" cy="4324500"/>
          </a:xfrm>
          <a:prstGeom prst="rect">
            <a:avLst/>
          </a:prstGeom>
        </p:spPr>
        <p:txBody>
          <a:bodyPr spcFirstLastPara="1" wrap="square" lIns="91425" tIns="91425" rIns="91425" bIns="91425" anchor="t" anchorCtr="0">
            <a:noAutofit/>
          </a:bodyPr>
          <a:lstStyle/>
          <a:p>
            <a:pPr marL="0" lvl="0" indent="0">
              <a:spcBef>
                <a:spcPts val="750"/>
              </a:spcBef>
              <a:spcAft>
                <a:spcPts val="0"/>
              </a:spcAft>
              <a:buNone/>
            </a:pPr>
            <a:r>
              <a:rPr lang="en-US" sz="3000"/>
              <a:t>Open Ended Questions (Qo) = are questions that elicit longer responses; often requiring explanation</a:t>
            </a:r>
            <a:endParaRPr sz="3000"/>
          </a:p>
          <a:p>
            <a:pPr marL="0" lvl="0" indent="0">
              <a:spcBef>
                <a:spcPts val="750"/>
              </a:spcBef>
              <a:spcAft>
                <a:spcPts val="0"/>
              </a:spcAft>
              <a:buNone/>
            </a:pPr>
            <a:endParaRPr/>
          </a:p>
          <a:p>
            <a:pPr marL="0" lvl="0" indent="0">
              <a:spcBef>
                <a:spcPts val="750"/>
              </a:spcBef>
              <a:spcAft>
                <a:spcPts val="0"/>
              </a:spcAft>
              <a:buNone/>
            </a:pPr>
            <a:r>
              <a:rPr lang="en-US" sz="3000"/>
              <a:t>Closed Questions (Qc) - are questions that elicit short or one word answers.</a:t>
            </a:r>
            <a:endParaRPr sz="3000"/>
          </a:p>
          <a:p>
            <a:pPr marL="0" lvl="0" indent="0">
              <a:spcBef>
                <a:spcPts val="75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508000" y="609600"/>
            <a:ext cx="6447600" cy="889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200"/>
              <a:buFont typeface="Trebuchet MS"/>
              <a:buNone/>
            </a:pPr>
            <a:r>
              <a:rPr lang="en-US" sz="3000" b="0" i="1" u="none" strike="noStrike" cap="none">
                <a:solidFill>
                  <a:schemeClr val="accent1"/>
                </a:solidFill>
                <a:latin typeface="Trebuchet MS"/>
                <a:ea typeface="Trebuchet MS"/>
                <a:cs typeface="Trebuchet MS"/>
                <a:sym typeface="Trebuchet MS"/>
              </a:rPr>
              <a:t>Open-Ended Questions: Purpose and function</a:t>
            </a:r>
            <a:endParaRPr sz="3000" b="0" i="0" u="none" strike="noStrike" cap="none">
              <a:solidFill>
                <a:schemeClr val="accent1"/>
              </a:solidFill>
              <a:latin typeface="Trebuchet MS"/>
              <a:ea typeface="Trebuchet MS"/>
              <a:cs typeface="Trebuchet MS"/>
              <a:sym typeface="Trebuchet MS"/>
            </a:endParaRPr>
          </a:p>
        </p:txBody>
      </p:sp>
      <p:sp>
        <p:nvSpPr>
          <p:cNvPr id="313" name="Shape 313"/>
          <p:cNvSpPr txBox="1">
            <a:spLocks noGrp="1"/>
          </p:cNvSpPr>
          <p:nvPr>
            <p:ph type="body" idx="1"/>
          </p:nvPr>
        </p:nvSpPr>
        <p:spPr>
          <a:xfrm>
            <a:off x="508000" y="1667975"/>
            <a:ext cx="6447600" cy="4967100"/>
          </a:xfrm>
          <a:prstGeom prst="rect">
            <a:avLst/>
          </a:prstGeom>
          <a:noFill/>
          <a:ln>
            <a:noFill/>
          </a:ln>
        </p:spPr>
        <p:txBody>
          <a:bodyPr spcFirstLastPara="1" wrap="square" lIns="91425" tIns="45700" rIns="91425" bIns="45700" anchor="t" anchorCtr="0">
            <a:noAutofit/>
          </a:bodyPr>
          <a:lstStyle/>
          <a:p>
            <a:pPr marL="257175" marR="0" lvl="0" indent="-307975" algn="l" rtl="0">
              <a:spcBef>
                <a:spcPts val="0"/>
              </a:spcBef>
              <a:spcAft>
                <a:spcPts val="0"/>
              </a:spcAft>
              <a:buClr>
                <a:schemeClr val="accent1"/>
              </a:buClr>
              <a:buSzPts val="2400"/>
              <a:buFont typeface="Noto Sans Symbols"/>
              <a:buChar char="▶"/>
            </a:pPr>
            <a:r>
              <a:rPr lang="en-US" sz="2400" b="0" i="0" u="none" strike="noStrike" cap="none">
                <a:solidFill>
                  <a:srgbClr val="3F3F3F"/>
                </a:solidFill>
                <a:latin typeface="Trebuchet MS"/>
                <a:ea typeface="Trebuchet MS"/>
                <a:cs typeface="Trebuchet MS"/>
                <a:sym typeface="Trebuchet MS"/>
              </a:rPr>
              <a:t>Facilitates a client’s response to questions from his or her own perspective </a:t>
            </a:r>
            <a:endParaRPr sz="2400" b="0" i="0" u="none" strike="noStrike" cap="none">
              <a:solidFill>
                <a:srgbClr val="3F3F3F"/>
              </a:solidFill>
              <a:latin typeface="Trebuchet MS"/>
              <a:ea typeface="Trebuchet MS"/>
              <a:cs typeface="Trebuchet MS"/>
              <a:sym typeface="Trebuchet MS"/>
            </a:endParaRPr>
          </a:p>
          <a:p>
            <a:pPr marL="257175" marR="0" lvl="0" indent="-307975" algn="l" rtl="0">
              <a:spcBef>
                <a:spcPts val="750"/>
              </a:spcBef>
              <a:spcAft>
                <a:spcPts val="0"/>
              </a:spcAft>
              <a:buClr>
                <a:schemeClr val="accent1"/>
              </a:buClr>
              <a:buSzPts val="2400"/>
              <a:buFont typeface="Noto Sans Symbols"/>
              <a:buChar char="▶"/>
            </a:pPr>
            <a:r>
              <a:rPr lang="en-US" sz="2400" b="0" i="0" u="none" strike="noStrike" cap="none">
                <a:solidFill>
                  <a:srgbClr val="3F3F3F"/>
                </a:solidFill>
                <a:latin typeface="Trebuchet MS"/>
                <a:ea typeface="Trebuchet MS"/>
                <a:cs typeface="Trebuchet MS"/>
                <a:sym typeface="Trebuchet MS"/>
              </a:rPr>
              <a:t>Allows client to discuss topics that are deemed important or relevant </a:t>
            </a:r>
            <a:endParaRPr sz="2400"/>
          </a:p>
          <a:p>
            <a:pPr marL="257175" marR="0" lvl="0" indent="-307975" algn="l" rtl="0">
              <a:spcBef>
                <a:spcPts val="750"/>
              </a:spcBef>
              <a:spcAft>
                <a:spcPts val="0"/>
              </a:spcAft>
              <a:buClr>
                <a:schemeClr val="accent1"/>
              </a:buClr>
              <a:buSzPts val="2400"/>
              <a:buFont typeface="Noto Sans Symbols"/>
              <a:buChar char="▶"/>
            </a:pPr>
            <a:r>
              <a:rPr lang="en-US" sz="2400" b="0" i="0" u="none" strike="noStrike" cap="none">
                <a:solidFill>
                  <a:srgbClr val="3F3F3F"/>
                </a:solidFill>
                <a:latin typeface="Trebuchet MS"/>
                <a:ea typeface="Trebuchet MS"/>
                <a:cs typeface="Trebuchet MS"/>
                <a:sym typeface="Trebuchet MS"/>
              </a:rPr>
              <a:t>Provides the opportunity for clients to express their point of view</a:t>
            </a:r>
            <a:endParaRPr sz="2400"/>
          </a:p>
          <a:p>
            <a:pPr marL="257175" marR="0" lvl="0" indent="-307975" algn="l" rtl="0">
              <a:spcBef>
                <a:spcPts val="750"/>
              </a:spcBef>
              <a:spcAft>
                <a:spcPts val="0"/>
              </a:spcAft>
              <a:buClr>
                <a:schemeClr val="accent1"/>
              </a:buClr>
              <a:buSzPts val="2400"/>
              <a:buFont typeface="Noto Sans Symbols"/>
              <a:buChar char="▶"/>
            </a:pPr>
            <a:r>
              <a:rPr lang="en-US" sz="2400" b="0" i="0" u="none" strike="noStrike" cap="none">
                <a:solidFill>
                  <a:srgbClr val="3F3F3F"/>
                </a:solidFill>
                <a:latin typeface="Trebuchet MS"/>
                <a:ea typeface="Trebuchet MS"/>
                <a:cs typeface="Trebuchet MS"/>
                <a:sym typeface="Trebuchet MS"/>
              </a:rPr>
              <a:t>Enables counselors to discover and follow the client’s perspective </a:t>
            </a:r>
            <a:endParaRPr sz="2400"/>
          </a:p>
          <a:p>
            <a:pPr marL="257175" marR="0" lvl="0" indent="-307975" algn="l" rtl="0">
              <a:spcBef>
                <a:spcPts val="750"/>
              </a:spcBef>
              <a:spcAft>
                <a:spcPts val="0"/>
              </a:spcAft>
              <a:buClr>
                <a:schemeClr val="accent1"/>
              </a:buClr>
              <a:buSzPts val="2400"/>
              <a:buFont typeface="Noto Sans Symbols"/>
              <a:buChar char="▶"/>
            </a:pPr>
            <a:r>
              <a:rPr lang="en-US" sz="2400" b="0" i="0" u="none" strike="noStrike" cap="none">
                <a:solidFill>
                  <a:srgbClr val="3F3F3F"/>
                </a:solidFill>
                <a:latin typeface="Trebuchet MS"/>
                <a:ea typeface="Trebuchet MS"/>
                <a:cs typeface="Trebuchet MS"/>
                <a:sym typeface="Trebuchet MS"/>
              </a:rPr>
              <a:t>Open questions elicit fuller responses</a:t>
            </a:r>
            <a:endParaRPr sz="2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508001" y="609600"/>
            <a:ext cx="6447501" cy="10583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4800"/>
              <a:buFont typeface="Trebuchet MS"/>
              <a:buNone/>
            </a:pPr>
            <a:r>
              <a:rPr lang="en-US" sz="3000" b="0" i="1" u="none" strike="noStrike" cap="none" dirty="0">
                <a:solidFill>
                  <a:schemeClr val="accent1"/>
                </a:solidFill>
                <a:latin typeface="Trebuchet MS"/>
                <a:ea typeface="Trebuchet MS"/>
                <a:cs typeface="Trebuchet MS"/>
                <a:sym typeface="Trebuchet MS"/>
              </a:rPr>
              <a:t>Open-Ended Questions</a:t>
            </a:r>
            <a:endParaRPr sz="3000" i="1" dirty="0"/>
          </a:p>
          <a:p>
            <a:pPr marL="0" marR="0" lvl="0" indent="0" algn="ctr" rtl="0">
              <a:spcBef>
                <a:spcPts val="0"/>
              </a:spcBef>
              <a:spcAft>
                <a:spcPts val="0"/>
              </a:spcAft>
              <a:buClr>
                <a:schemeClr val="accent1"/>
              </a:buClr>
              <a:buSzPts val="4800"/>
              <a:buFont typeface="Trebuchet MS"/>
              <a:buNone/>
            </a:pPr>
            <a:r>
              <a:rPr lang="en-US" sz="3000" i="1" dirty="0"/>
              <a:t>Closed </a:t>
            </a:r>
            <a:r>
              <a:rPr lang="en-US" sz="3000" i="1" dirty="0" smtClean="0"/>
              <a:t>Questions   (STEM)</a:t>
            </a:r>
            <a:endParaRPr sz="3000" i="1" dirty="0"/>
          </a:p>
        </p:txBody>
      </p:sp>
      <p:sp>
        <p:nvSpPr>
          <p:cNvPr id="320" name="Shape 320"/>
          <p:cNvSpPr txBox="1">
            <a:spLocks noGrp="1"/>
          </p:cNvSpPr>
          <p:nvPr>
            <p:ph type="body" idx="1"/>
          </p:nvPr>
        </p:nvSpPr>
        <p:spPr>
          <a:xfrm>
            <a:off x="457200" y="1667975"/>
            <a:ext cx="8229600" cy="4604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dirty="0"/>
              <a:t>OPEN 				</a:t>
            </a:r>
            <a:r>
              <a:rPr lang="en-US" sz="2400" dirty="0" smtClean="0"/>
              <a:t>CLOSED</a:t>
            </a:r>
            <a:r>
              <a:rPr lang="en-US" sz="2400" dirty="0"/>
              <a:t>								</a:t>
            </a:r>
            <a:endParaRPr sz="2400" dirty="0"/>
          </a:p>
          <a:p>
            <a:pPr marL="257175" marR="0" lvl="0" indent="-257175" algn="l" rtl="0">
              <a:spcBef>
                <a:spcPts val="0"/>
              </a:spcBef>
              <a:spcAft>
                <a:spcPts val="0"/>
              </a:spcAft>
              <a:buClr>
                <a:schemeClr val="accent1"/>
              </a:buClr>
              <a:buSzPts val="1920"/>
              <a:buFont typeface="Noto Sans Symbols"/>
              <a:buChar char="▶"/>
            </a:pPr>
            <a:r>
              <a:rPr lang="en-US" sz="2400" b="0" i="0" u="none" strike="noStrike" cap="none" dirty="0">
                <a:solidFill>
                  <a:srgbClr val="3F3F3F"/>
                </a:solidFill>
                <a:latin typeface="Trebuchet MS"/>
                <a:ea typeface="Trebuchet MS"/>
                <a:cs typeface="Trebuchet MS"/>
                <a:sym typeface="Trebuchet MS"/>
              </a:rPr>
              <a:t>HOW</a:t>
            </a:r>
            <a:r>
              <a:rPr lang="en-US" sz="2400" dirty="0"/>
              <a:t>…</a:t>
            </a:r>
            <a:r>
              <a:rPr lang="en-US" sz="2400" b="0" i="0" u="none" strike="noStrike" cap="none" dirty="0">
                <a:solidFill>
                  <a:srgbClr val="3F3F3F"/>
                </a:solidFill>
                <a:latin typeface="Trebuchet MS"/>
                <a:ea typeface="Trebuchet MS"/>
                <a:cs typeface="Trebuchet MS"/>
                <a:sym typeface="Trebuchet MS"/>
              </a:rPr>
              <a:t>			</a:t>
            </a:r>
            <a:r>
              <a:rPr lang="en-US" sz="2400" dirty="0" smtClean="0"/>
              <a:t>Do</a:t>
            </a:r>
            <a:r>
              <a:rPr lang="en-US" sz="2400" b="0" i="0" u="none" strike="noStrike" cap="none" dirty="0">
                <a:solidFill>
                  <a:srgbClr val="3F3F3F"/>
                </a:solidFill>
                <a:latin typeface="Trebuchet MS"/>
                <a:ea typeface="Trebuchet MS"/>
                <a:cs typeface="Trebuchet MS"/>
                <a:sym typeface="Trebuchet MS"/>
              </a:rPr>
              <a:t>				</a:t>
            </a:r>
            <a:endParaRPr dirty="0" smtClean="0"/>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dirty="0" smtClean="0">
                <a:solidFill>
                  <a:srgbClr val="3F3F3F"/>
                </a:solidFill>
                <a:latin typeface="Trebuchet MS"/>
                <a:ea typeface="Trebuchet MS"/>
                <a:cs typeface="Trebuchet MS"/>
                <a:sym typeface="Trebuchet MS"/>
              </a:rPr>
              <a:t>WHAT</a:t>
            </a:r>
            <a:r>
              <a:rPr lang="en-US" sz="2400" dirty="0" smtClean="0"/>
              <a:t>…</a:t>
            </a:r>
            <a:r>
              <a:rPr lang="en-US" sz="2400" b="0" i="0" u="none" strike="noStrike" cap="none" dirty="0" smtClean="0">
                <a:solidFill>
                  <a:srgbClr val="3F3F3F"/>
                </a:solidFill>
                <a:latin typeface="Trebuchet MS"/>
                <a:ea typeface="Trebuchet MS"/>
                <a:cs typeface="Trebuchet MS"/>
                <a:sym typeface="Trebuchet MS"/>
              </a:rPr>
              <a:t>			Did				 TELL ME</a:t>
            </a:r>
            <a:r>
              <a:rPr lang="en-US" sz="2400" b="0" i="0" u="none" strike="noStrike" cap="none" dirty="0">
                <a:solidFill>
                  <a:srgbClr val="3F3F3F"/>
                </a:solidFill>
                <a:latin typeface="Trebuchet MS"/>
                <a:ea typeface="Trebuchet MS"/>
                <a:cs typeface="Trebuchet MS"/>
                <a:sym typeface="Trebuchet MS"/>
              </a:rPr>
              <a:t>...			</a:t>
            </a:r>
            <a:r>
              <a:rPr lang="en-US" sz="2400" b="0" i="0" u="none" strike="noStrike" cap="none" dirty="0" smtClean="0">
                <a:solidFill>
                  <a:srgbClr val="3F3F3F"/>
                </a:solidFill>
                <a:latin typeface="Trebuchet MS"/>
                <a:ea typeface="Trebuchet MS"/>
                <a:cs typeface="Trebuchet MS"/>
                <a:sym typeface="Trebuchet MS"/>
              </a:rPr>
              <a:t>Where</a:t>
            </a:r>
            <a:endParaRPr dirty="0"/>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dirty="0">
                <a:solidFill>
                  <a:srgbClr val="3F3F3F"/>
                </a:solidFill>
                <a:latin typeface="Trebuchet MS"/>
                <a:ea typeface="Trebuchet MS"/>
                <a:cs typeface="Trebuchet MS"/>
                <a:sym typeface="Trebuchet MS"/>
              </a:rPr>
              <a:t>EXPLAIN</a:t>
            </a:r>
            <a:r>
              <a:rPr lang="en-US" sz="2400" dirty="0"/>
              <a:t>…</a:t>
            </a:r>
            <a:r>
              <a:rPr lang="en-US" sz="2400" b="0" i="0" u="none" strike="noStrike" cap="none" dirty="0">
                <a:solidFill>
                  <a:srgbClr val="3F3F3F"/>
                </a:solidFill>
                <a:latin typeface="Trebuchet MS"/>
                <a:ea typeface="Trebuchet MS"/>
                <a:cs typeface="Trebuchet MS"/>
                <a:sym typeface="Trebuchet MS"/>
              </a:rPr>
              <a:t>			</a:t>
            </a:r>
            <a:r>
              <a:rPr lang="en-US" sz="2400" b="0" i="0" u="none" strike="noStrike" cap="none" dirty="0" smtClean="0">
                <a:solidFill>
                  <a:srgbClr val="3F3F3F"/>
                </a:solidFill>
                <a:latin typeface="Trebuchet MS"/>
                <a:ea typeface="Trebuchet MS"/>
                <a:cs typeface="Trebuchet MS"/>
                <a:sym typeface="Trebuchet MS"/>
              </a:rPr>
              <a:t>When</a:t>
            </a:r>
            <a:endParaRPr dirty="0"/>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dirty="0">
                <a:solidFill>
                  <a:srgbClr val="3F3F3F"/>
                </a:solidFill>
                <a:latin typeface="Trebuchet MS"/>
                <a:ea typeface="Trebuchet MS"/>
                <a:cs typeface="Trebuchet MS"/>
                <a:sym typeface="Trebuchet MS"/>
              </a:rPr>
              <a:t>SAY MORE...</a:t>
            </a:r>
            <a:endParaRPr dirty="0"/>
          </a:p>
          <a:p>
            <a:pPr marL="257175" marR="0" lvl="0" indent="-257175" algn="l" rtl="0">
              <a:spcBef>
                <a:spcPts val="750"/>
              </a:spcBef>
              <a:spcAft>
                <a:spcPts val="0"/>
              </a:spcAft>
              <a:buClr>
                <a:schemeClr val="accent1"/>
              </a:buClr>
              <a:buSzPts val="1920"/>
              <a:buFont typeface="Noto Sans Symbols"/>
              <a:buChar char="▶"/>
            </a:pPr>
            <a:r>
              <a:rPr lang="en-US" sz="2400" dirty="0"/>
              <a:t>Give</a:t>
            </a:r>
            <a:r>
              <a:rPr lang="en-US" sz="2400" b="0" i="0" u="none" strike="noStrike" cap="none" dirty="0">
                <a:solidFill>
                  <a:srgbClr val="3F3F3F"/>
                </a:solidFill>
                <a:latin typeface="Trebuchet MS"/>
                <a:ea typeface="Trebuchet MS"/>
                <a:cs typeface="Trebuchet MS"/>
                <a:sym typeface="Trebuchet MS"/>
              </a:rPr>
              <a:t> EXAMPLE</a:t>
            </a:r>
            <a:r>
              <a:rPr lang="en-US" sz="2400" dirty="0"/>
              <a:t>S</a:t>
            </a:r>
            <a:r>
              <a:rPr lang="en-US" sz="2400" b="0" i="0" u="none" strike="noStrike" cap="none" dirty="0">
                <a:solidFill>
                  <a:srgbClr val="3F3F3F"/>
                </a:solidFill>
                <a:latin typeface="Trebuchet MS"/>
                <a:ea typeface="Trebuchet MS"/>
                <a:cs typeface="Trebuchet MS"/>
                <a:sym typeface="Trebuchet MS"/>
              </a:rPr>
              <a:t>...</a:t>
            </a:r>
            <a:endParaRPr dirty="0"/>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dirty="0">
                <a:solidFill>
                  <a:srgbClr val="3F3F3F"/>
                </a:solidFill>
                <a:latin typeface="Trebuchet MS"/>
                <a:ea typeface="Trebuchet MS"/>
                <a:cs typeface="Trebuchet MS"/>
                <a:sym typeface="Trebuchet MS"/>
              </a:rPr>
              <a:t>WHY (Sometimes)...</a:t>
            </a:r>
            <a:endParaRPr dirty="0"/>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dirty="0">
                <a:solidFill>
                  <a:srgbClr val="3F3F3F"/>
                </a:solidFill>
                <a:latin typeface="Trebuchet MS"/>
                <a:ea typeface="Trebuchet MS"/>
                <a:cs typeface="Trebuchet MS"/>
                <a:sym typeface="Trebuchet MS"/>
              </a:rPr>
              <a:t>DESCRIBE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508001" y="609600"/>
            <a:ext cx="6447501"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200"/>
              <a:buFont typeface="Trebuchet MS"/>
              <a:buNone/>
            </a:pPr>
            <a:r>
              <a:rPr lang="en-US" sz="3200" b="0" i="1" u="none" strike="noStrike" cap="none">
                <a:solidFill>
                  <a:schemeClr val="accent1"/>
                </a:solidFill>
                <a:latin typeface="Trebuchet MS"/>
                <a:ea typeface="Trebuchet MS"/>
                <a:cs typeface="Trebuchet MS"/>
                <a:sym typeface="Trebuchet MS"/>
              </a:rPr>
              <a:t>Reflective Listening: Purpose and 	  		  	function</a:t>
            </a:r>
            <a:endParaRPr sz="3200" b="0" i="0" u="none" strike="noStrike" cap="none">
              <a:solidFill>
                <a:schemeClr val="accent1"/>
              </a:solidFill>
              <a:latin typeface="Trebuchet MS"/>
              <a:ea typeface="Trebuchet MS"/>
              <a:cs typeface="Trebuchet MS"/>
              <a:sym typeface="Trebuchet MS"/>
            </a:endParaRPr>
          </a:p>
        </p:txBody>
      </p:sp>
      <p:sp>
        <p:nvSpPr>
          <p:cNvPr id="327" name="Shape 327"/>
          <p:cNvSpPr txBox="1">
            <a:spLocks noGrp="1"/>
          </p:cNvSpPr>
          <p:nvPr>
            <p:ph type="body" idx="1"/>
          </p:nvPr>
        </p:nvSpPr>
        <p:spPr>
          <a:xfrm>
            <a:off x="508001" y="2160590"/>
            <a:ext cx="6447501" cy="3880773"/>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Reflections seek to understand a speaker's idea</a:t>
            </a:r>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Reflections offer the idea back to the speaker </a:t>
            </a:r>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Reflections confirm that the speaker’s idea has been understood correctly</a:t>
            </a:r>
            <a:endParaRPr sz="2000" b="0" i="0" u="none" strike="noStrike" cap="none">
              <a:solidFill>
                <a:srgbClr val="3F3F3F"/>
              </a:solidFill>
              <a:latin typeface="Trebuchet MS"/>
              <a:ea typeface="Trebuchet MS"/>
              <a:cs typeface="Trebuchet MS"/>
              <a:sym typeface="Trebuchet MS"/>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Reflections are always collaborative and non-judgmental (Convey the </a:t>
            </a:r>
            <a:r>
              <a:rPr lang="en-US" sz="2000" b="1" i="1" u="none" strike="noStrike" cap="none">
                <a:solidFill>
                  <a:srgbClr val="3F3F3F"/>
                </a:solidFill>
                <a:latin typeface="Trebuchet MS"/>
                <a:ea typeface="Trebuchet MS"/>
                <a:cs typeface="Trebuchet MS"/>
                <a:sym typeface="Trebuchet MS"/>
              </a:rPr>
              <a:t>Spirit of MI</a:t>
            </a:r>
            <a:r>
              <a:rPr lang="en-US" sz="2000" b="0" i="0" u="none" strike="noStrike" cap="none">
                <a:solidFill>
                  <a:srgbClr val="3F3F3F"/>
                </a:solidFill>
                <a:latin typeface="Trebuchet MS"/>
                <a:ea typeface="Trebuchet MS"/>
                <a:cs typeface="Trebuchet MS"/>
                <a:sym typeface="Trebuchet MS"/>
              </a:rPr>
              <a:t>)</a:t>
            </a:r>
            <a:endParaRPr/>
          </a:p>
          <a:p>
            <a:pPr marL="257175" marR="0" lvl="0" indent="-257175" algn="l" rtl="0">
              <a:spcBef>
                <a:spcPts val="750"/>
              </a:spcBef>
              <a:spcAft>
                <a:spcPts val="0"/>
              </a:spcAft>
              <a:buClr>
                <a:schemeClr val="accent1"/>
              </a:buClr>
              <a:buSzPts val="1600"/>
              <a:buFont typeface="Noto Sans Symbols"/>
              <a:buChar char="▶"/>
            </a:pPr>
            <a:r>
              <a:rPr lang="en-US" sz="2000" b="0" i="0" u="none" strike="noStrike" cap="none">
                <a:solidFill>
                  <a:srgbClr val="3F3F3F"/>
                </a:solidFill>
                <a:latin typeface="Trebuchet MS"/>
                <a:ea typeface="Trebuchet MS"/>
                <a:cs typeface="Trebuchet MS"/>
                <a:sym typeface="Trebuchet MS"/>
              </a:rPr>
              <a:t>When practiced skillfully reflective listening is a powerful and empowering response</a:t>
            </a:r>
            <a:endParaRPr sz="2000" b="0" i="0" u="none" strike="noStrike" cap="none">
              <a:solidFill>
                <a:srgbClr val="3F3F3F"/>
              </a:solidFill>
              <a:latin typeface="Trebuchet MS"/>
              <a:ea typeface="Trebuchet MS"/>
              <a:cs typeface="Trebuchet MS"/>
              <a:sym typeface="Trebuchet MS"/>
            </a:endParaRPr>
          </a:p>
          <a:p>
            <a:pPr marL="257175" marR="0" lvl="0" indent="-188595" algn="l" rtl="0">
              <a:spcBef>
                <a:spcPts val="750"/>
              </a:spcBef>
              <a:spcAft>
                <a:spcPts val="0"/>
              </a:spcAft>
              <a:buClr>
                <a:schemeClr val="accent1"/>
              </a:buClr>
              <a:buSzPts val="1080"/>
              <a:buFont typeface="Noto Sans Symbols"/>
              <a:buNone/>
            </a:pPr>
            <a:endParaRPr sz="135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508001" y="609600"/>
            <a:ext cx="6447501"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4860"/>
              <a:buFont typeface="Trebuchet MS"/>
              <a:buNone/>
            </a:pPr>
            <a:r>
              <a:rPr lang="en-US" sz="4860" b="0" i="1" u="none" strike="noStrike" cap="none">
                <a:solidFill>
                  <a:schemeClr val="accent1"/>
                </a:solidFill>
                <a:latin typeface="Trebuchet MS"/>
                <a:ea typeface="Trebuchet MS"/>
                <a:cs typeface="Trebuchet MS"/>
                <a:sym typeface="Trebuchet MS"/>
              </a:rPr>
              <a:t>Reflective Listening</a:t>
            </a:r>
            <a:r>
              <a:rPr lang="en-US" sz="2430" b="0" i="1" u="none" strike="noStrike" cap="none">
                <a:solidFill>
                  <a:schemeClr val="accent1"/>
                </a:solidFill>
                <a:latin typeface="Trebuchet MS"/>
                <a:ea typeface="Trebuchet MS"/>
                <a:cs typeface="Trebuchet MS"/>
                <a:sym typeface="Trebuchet MS"/>
              </a:rPr>
              <a:t/>
            </a:r>
            <a:br>
              <a:rPr lang="en-US" sz="2430" b="0" i="1" u="none" strike="noStrike" cap="none">
                <a:solidFill>
                  <a:schemeClr val="accent1"/>
                </a:solidFill>
                <a:latin typeface="Trebuchet MS"/>
                <a:ea typeface="Trebuchet MS"/>
                <a:cs typeface="Trebuchet MS"/>
                <a:sym typeface="Trebuchet MS"/>
              </a:rPr>
            </a:br>
            <a:endParaRPr sz="2430" b="0" i="0" u="none" strike="noStrike" cap="none">
              <a:solidFill>
                <a:schemeClr val="accent1"/>
              </a:solidFill>
              <a:latin typeface="Trebuchet MS"/>
              <a:ea typeface="Trebuchet MS"/>
              <a:cs typeface="Trebuchet MS"/>
              <a:sym typeface="Trebuchet MS"/>
            </a:endParaRPr>
          </a:p>
        </p:txBody>
      </p:sp>
      <p:sp>
        <p:nvSpPr>
          <p:cNvPr id="334" name="Shape 334"/>
          <p:cNvSpPr txBox="1">
            <a:spLocks noGrp="1"/>
          </p:cNvSpPr>
          <p:nvPr>
            <p:ph type="body" idx="1"/>
          </p:nvPr>
        </p:nvSpPr>
        <p:spPr>
          <a:xfrm>
            <a:off x="457200" y="1423025"/>
            <a:ext cx="8229600" cy="409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t>STEM</a:t>
            </a:r>
            <a:endParaRPr sz="2400"/>
          </a:p>
          <a:p>
            <a:pPr marL="257175" marR="0" lvl="0" indent="-257175" algn="l" rtl="0">
              <a:spcBef>
                <a:spcPts val="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SO.....</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IT SOUNDS LIKE...</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SOUNDS LIKE...</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SO YOU...</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SEEMS LIKE...</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YOU FEEL...</a:t>
            </a:r>
            <a:endParaRPr/>
          </a:p>
          <a:p>
            <a:pPr marL="257175" marR="0" lvl="0" indent="-257175" algn="l" rtl="0">
              <a:spcBef>
                <a:spcPts val="750"/>
              </a:spcBef>
              <a:spcAft>
                <a:spcPts val="0"/>
              </a:spcAft>
              <a:buClr>
                <a:schemeClr val="accent1"/>
              </a:buClr>
              <a:buSzPts val="1920"/>
              <a:buFont typeface="Noto Sans Symbols"/>
              <a:buChar char="▶"/>
            </a:pPr>
            <a:r>
              <a:rPr lang="en-US" sz="2400" b="0" i="0" u="none" strike="noStrike" cap="none">
                <a:solidFill>
                  <a:srgbClr val="3F3F3F"/>
                </a:solidFill>
                <a:latin typeface="Trebuchet MS"/>
                <a:ea typeface="Trebuchet MS"/>
                <a:cs typeface="Trebuchet MS"/>
                <a:sym typeface="Trebuchet MS"/>
              </a:rPr>
              <a:t>IT’S LIKE...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1771650" y="1143000"/>
            <a:ext cx="5829300" cy="8572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50"/>
              <a:buFont typeface="Trebuchet MS"/>
              <a:buNone/>
            </a:pPr>
            <a:r>
              <a:rPr lang="en-US" sz="2850" b="1" i="1" u="none" strike="noStrike" cap="none">
                <a:solidFill>
                  <a:schemeClr val="dk1"/>
                </a:solidFill>
                <a:latin typeface="Trebuchet MS"/>
                <a:ea typeface="Trebuchet MS"/>
                <a:cs typeface="Trebuchet MS"/>
                <a:sym typeface="Trebuchet MS"/>
              </a:rPr>
              <a:t>   </a:t>
            </a:r>
            <a:r>
              <a:rPr lang="en-US" sz="3600" b="1" i="1" u="none" strike="noStrike" cap="none">
                <a:solidFill>
                  <a:schemeClr val="dk1"/>
                </a:solidFill>
                <a:latin typeface="Trebuchet MS"/>
                <a:ea typeface="Trebuchet MS"/>
                <a:cs typeface="Trebuchet MS"/>
                <a:sym typeface="Trebuchet MS"/>
              </a:rPr>
              <a:t>COMPLEX REFLECTION</a:t>
            </a:r>
            <a:endParaRPr sz="3600" b="1" i="1" u="none" strike="noStrike" cap="none">
              <a:solidFill>
                <a:schemeClr val="dk1"/>
              </a:solidFill>
              <a:latin typeface="Trebuchet MS"/>
              <a:ea typeface="Trebuchet MS"/>
              <a:cs typeface="Trebuchet MS"/>
              <a:sym typeface="Trebuchet MS"/>
            </a:endParaRPr>
          </a:p>
        </p:txBody>
      </p:sp>
      <p:sp>
        <p:nvSpPr>
          <p:cNvPr id="341" name="Shape 341"/>
          <p:cNvSpPr txBox="1">
            <a:spLocks noGrp="1"/>
          </p:cNvSpPr>
          <p:nvPr>
            <p:ph type="body" idx="1"/>
          </p:nvPr>
        </p:nvSpPr>
        <p:spPr>
          <a:xfrm>
            <a:off x="1546624" y="2183608"/>
            <a:ext cx="6012656" cy="3080147"/>
          </a:xfrm>
          <a:prstGeom prst="rect">
            <a:avLst/>
          </a:prstGeom>
          <a:noFill/>
          <a:ln>
            <a:noFill/>
          </a:ln>
        </p:spPr>
        <p:txBody>
          <a:bodyPr spcFirstLastPara="1" wrap="square" lIns="91425" tIns="45700" rIns="91425" bIns="45700" anchor="t" anchorCtr="0">
            <a:noAutofit/>
          </a:bodyPr>
          <a:lstStyle/>
          <a:p>
            <a:pPr marL="257175" marR="0" lvl="0" indent="20304" algn="l" rtl="0">
              <a:lnSpc>
                <a:spcPct val="80000"/>
              </a:lnSpc>
              <a:spcBef>
                <a:spcPts val="0"/>
              </a:spcBef>
              <a:spcAft>
                <a:spcPts val="0"/>
              </a:spcAft>
              <a:buClr>
                <a:srgbClr val="4136CA"/>
              </a:buClr>
              <a:buSzPts val="4370"/>
              <a:buFont typeface="Noto Sans Symbols"/>
              <a:buNone/>
            </a:pPr>
            <a:endParaRPr sz="2497" b="0" i="1" u="none" strike="noStrike" cap="none">
              <a:solidFill>
                <a:srgbClr val="3F3F3F"/>
              </a:solidFill>
              <a:latin typeface="Trebuchet MS"/>
              <a:ea typeface="Trebuchet MS"/>
              <a:cs typeface="Trebuchet MS"/>
              <a:sym typeface="Trebuchet MS"/>
            </a:endParaRPr>
          </a:p>
          <a:p>
            <a:pPr marL="257175" marR="0" lvl="0" indent="-257175" algn="l" rtl="0">
              <a:lnSpc>
                <a:spcPct val="80000"/>
              </a:lnSpc>
              <a:spcBef>
                <a:spcPts val="750"/>
              </a:spcBef>
              <a:spcAft>
                <a:spcPts val="0"/>
              </a:spcAft>
              <a:buClr>
                <a:srgbClr val="4136CA"/>
              </a:buClr>
              <a:buSzPts val="4370"/>
              <a:buFont typeface="Noto Sans Symbols"/>
              <a:buChar char="▪"/>
            </a:pPr>
            <a:r>
              <a:rPr lang="en-US" sz="2497" b="0" i="1" u="none" strike="noStrike" cap="none">
                <a:solidFill>
                  <a:srgbClr val="3F3F3F"/>
                </a:solidFill>
                <a:latin typeface="Trebuchet MS"/>
                <a:ea typeface="Trebuchet MS"/>
                <a:cs typeface="Trebuchet MS"/>
                <a:sym typeface="Trebuchet MS"/>
              </a:rPr>
              <a:t>SIMILE / METAPHOR</a:t>
            </a:r>
            <a:endParaRPr/>
          </a:p>
          <a:p>
            <a:pPr marL="0" marR="0" lvl="0" indent="0" algn="l" rtl="0">
              <a:lnSpc>
                <a:spcPct val="80000"/>
              </a:lnSpc>
              <a:spcBef>
                <a:spcPts val="750"/>
              </a:spcBef>
              <a:spcAft>
                <a:spcPts val="0"/>
              </a:spcAft>
              <a:buClr>
                <a:srgbClr val="4136CA"/>
              </a:buClr>
              <a:buSzPts val="4370"/>
              <a:buFont typeface="Noto Sans Symbols"/>
              <a:buNone/>
            </a:pPr>
            <a:endParaRPr sz="2497" b="0" i="1" u="none" strike="noStrike" cap="none">
              <a:solidFill>
                <a:srgbClr val="3F3F3F"/>
              </a:solidFill>
              <a:latin typeface="Trebuchet MS"/>
              <a:ea typeface="Trebuchet MS"/>
              <a:cs typeface="Trebuchet MS"/>
              <a:sym typeface="Trebuchet MS"/>
            </a:endParaRPr>
          </a:p>
          <a:p>
            <a:pPr marL="257175" marR="0" lvl="0" indent="-257175" algn="l" rtl="0">
              <a:lnSpc>
                <a:spcPct val="80000"/>
              </a:lnSpc>
              <a:spcBef>
                <a:spcPts val="750"/>
              </a:spcBef>
              <a:spcAft>
                <a:spcPts val="0"/>
              </a:spcAft>
              <a:buClr>
                <a:srgbClr val="4136CA"/>
              </a:buClr>
              <a:buSzPts val="4370"/>
              <a:buFont typeface="Noto Sans Symbols"/>
              <a:buChar char="▪"/>
            </a:pPr>
            <a:r>
              <a:rPr lang="en-US" sz="2497" b="0" i="1" u="none" strike="noStrike" cap="none">
                <a:solidFill>
                  <a:srgbClr val="3F3F3F"/>
                </a:solidFill>
                <a:latin typeface="Trebuchet MS"/>
                <a:ea typeface="Trebuchet MS"/>
                <a:cs typeface="Trebuchet MS"/>
                <a:sym typeface="Trebuchet MS"/>
              </a:rPr>
              <a:t>FEELING</a:t>
            </a:r>
            <a:endParaRPr/>
          </a:p>
          <a:p>
            <a:pPr marL="0" marR="0" lvl="0" indent="0" algn="l" rtl="0">
              <a:lnSpc>
                <a:spcPct val="80000"/>
              </a:lnSpc>
              <a:spcBef>
                <a:spcPts val="750"/>
              </a:spcBef>
              <a:spcAft>
                <a:spcPts val="0"/>
              </a:spcAft>
              <a:buClr>
                <a:srgbClr val="4136CA"/>
              </a:buClr>
              <a:buSzPts val="4370"/>
              <a:buFont typeface="Noto Sans Symbols"/>
              <a:buNone/>
            </a:pPr>
            <a:endParaRPr sz="2497" b="0" i="1" u="none" strike="noStrike" cap="none">
              <a:solidFill>
                <a:srgbClr val="3F3F3F"/>
              </a:solidFill>
              <a:latin typeface="Trebuchet MS"/>
              <a:ea typeface="Trebuchet MS"/>
              <a:cs typeface="Trebuchet MS"/>
              <a:sym typeface="Trebuchet MS"/>
            </a:endParaRPr>
          </a:p>
          <a:p>
            <a:pPr marL="257175" marR="0" lvl="0" indent="-257175" algn="l" rtl="0">
              <a:lnSpc>
                <a:spcPct val="80000"/>
              </a:lnSpc>
              <a:spcBef>
                <a:spcPts val="750"/>
              </a:spcBef>
              <a:spcAft>
                <a:spcPts val="0"/>
              </a:spcAft>
              <a:buClr>
                <a:srgbClr val="4136CA"/>
              </a:buClr>
              <a:buSzPts val="4370"/>
              <a:buFont typeface="Noto Sans Symbols"/>
              <a:buChar char="▪"/>
            </a:pPr>
            <a:r>
              <a:rPr lang="en-US" sz="2497" b="0" i="1" u="none" strike="noStrike" cap="none">
                <a:solidFill>
                  <a:srgbClr val="3F3F3F"/>
                </a:solidFill>
                <a:latin typeface="Trebuchet MS"/>
                <a:ea typeface="Trebuchet MS"/>
                <a:cs typeface="Trebuchet MS"/>
                <a:sym typeface="Trebuchet MS"/>
              </a:rPr>
              <a:t>MOVING THE STORY FORWARD</a:t>
            </a:r>
            <a:endParaRPr/>
          </a:p>
          <a:p>
            <a:pPr marL="342900" marR="0" lvl="1" indent="0" algn="l" rtl="0">
              <a:lnSpc>
                <a:spcPct val="80000"/>
              </a:lnSpc>
              <a:spcBef>
                <a:spcPts val="750"/>
              </a:spcBef>
              <a:spcAft>
                <a:spcPts val="0"/>
              </a:spcAft>
              <a:buClr>
                <a:srgbClr val="4136CA"/>
              </a:buClr>
              <a:buSzPts val="1943"/>
              <a:buFont typeface="Noto Sans Symbols"/>
              <a:buNone/>
            </a:pPr>
            <a:r>
              <a:rPr lang="en-US" sz="1110" b="1" i="0" u="none" strike="noStrike" cap="none">
                <a:solidFill>
                  <a:srgbClr val="000000"/>
                </a:solidFill>
                <a:latin typeface="Trebuchet MS"/>
                <a:ea typeface="Trebuchet MS"/>
                <a:cs typeface="Trebuchet MS"/>
                <a:sym typeface="Trebuchet MS"/>
              </a:rPr>
              <a:t/>
            </a:r>
            <a:br>
              <a:rPr lang="en-US" sz="1110" b="1" i="0" u="none" strike="noStrike" cap="none">
                <a:solidFill>
                  <a:srgbClr val="000000"/>
                </a:solidFill>
                <a:latin typeface="Trebuchet MS"/>
                <a:ea typeface="Trebuchet MS"/>
                <a:cs typeface="Trebuchet MS"/>
                <a:sym typeface="Trebuchet MS"/>
              </a:rPr>
            </a:br>
            <a:r>
              <a:rPr lang="en-US" sz="1110" b="1" i="0" u="none" strike="noStrike" cap="none">
                <a:solidFill>
                  <a:srgbClr val="000000"/>
                </a:solidFill>
                <a:latin typeface="Trebuchet MS"/>
                <a:ea typeface="Trebuchet MS"/>
                <a:cs typeface="Trebuchet MS"/>
                <a:sym typeface="Trebuchet MS"/>
              </a:rPr>
              <a:t>				</a:t>
            </a:r>
            <a:br>
              <a:rPr lang="en-US" sz="1110" b="1" i="0" u="none" strike="noStrike" cap="none">
                <a:solidFill>
                  <a:srgbClr val="000000"/>
                </a:solidFill>
                <a:latin typeface="Trebuchet MS"/>
                <a:ea typeface="Trebuchet MS"/>
                <a:cs typeface="Trebuchet MS"/>
                <a:sym typeface="Trebuchet MS"/>
              </a:rPr>
            </a:br>
            <a:r>
              <a:rPr lang="en-US" sz="1110" b="1" i="0" u="none" strike="noStrike" cap="none">
                <a:solidFill>
                  <a:srgbClr val="000000"/>
                </a:solidFill>
                <a:latin typeface="Trebuchet MS"/>
                <a:ea typeface="Trebuchet MS"/>
                <a:cs typeface="Trebuchet MS"/>
                <a:sym typeface="Trebuchet MS"/>
              </a:rPr>
              <a:t>		</a:t>
            </a:r>
            <a:br>
              <a:rPr lang="en-US" sz="1110" b="1" i="0" u="none" strike="noStrike" cap="none">
                <a:solidFill>
                  <a:srgbClr val="000000"/>
                </a:solidFill>
                <a:latin typeface="Trebuchet MS"/>
                <a:ea typeface="Trebuchet MS"/>
                <a:cs typeface="Trebuchet MS"/>
                <a:sym typeface="Trebuchet MS"/>
              </a:rPr>
            </a:br>
            <a:r>
              <a:rPr lang="en-US" sz="1110" b="1" i="0" u="none" strike="noStrike" cap="none">
                <a:solidFill>
                  <a:srgbClr val="000000"/>
                </a:solidFill>
                <a:latin typeface="Trebuchet MS"/>
                <a:ea typeface="Trebuchet MS"/>
                <a:cs typeface="Trebuchet MS"/>
                <a:sym typeface="Trebuchet MS"/>
              </a:rPr>
              <a:t>		</a:t>
            </a:r>
            <a:endParaRPr/>
          </a:p>
        </p:txBody>
      </p:sp>
      <p:sp>
        <p:nvSpPr>
          <p:cNvPr id="342" name="Shape 342"/>
          <p:cNvSpPr txBox="1"/>
          <p:nvPr/>
        </p:nvSpPr>
        <p:spPr>
          <a:xfrm>
            <a:off x="2800350" y="5760245"/>
            <a:ext cx="4057650"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000000"/>
                </a:solidFill>
                <a:latin typeface="Arial"/>
                <a:ea typeface="Arial"/>
                <a:cs typeface="Arial"/>
                <a:sym typeface="Arial"/>
              </a:rPr>
              <a:t>Miller and Rollnick (1991), “Motivational Interviewing”, Guilford Press.</a:t>
            </a:r>
            <a:endParaRPr/>
          </a:p>
        </p:txBody>
      </p:sp>
      <p:sp>
        <p:nvSpPr>
          <p:cNvPr id="343" name="Shape 343"/>
          <p:cNvSpPr/>
          <p:nvPr/>
        </p:nvSpPr>
        <p:spPr>
          <a:xfrm>
            <a:off x="1314450" y="1500188"/>
            <a:ext cx="333375" cy="333375"/>
          </a:xfrm>
          <a:prstGeom prst="rect">
            <a:avLst/>
          </a:prstGeom>
          <a:gradFill>
            <a:gsLst>
              <a:gs pos="0">
                <a:schemeClr val="lt1"/>
              </a:gs>
              <a:gs pos="100000">
                <a:srgbClr val="FFCC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344" name="Shape 344"/>
          <p:cNvSpPr/>
          <p:nvPr/>
        </p:nvSpPr>
        <p:spPr>
          <a:xfrm>
            <a:off x="1257300" y="1821656"/>
            <a:ext cx="342900" cy="296466"/>
          </a:xfrm>
          <a:prstGeom prst="rect">
            <a:avLst/>
          </a:prstGeom>
          <a:gradFill>
            <a:gsLst>
              <a:gs pos="0">
                <a:schemeClr val="lt1"/>
              </a:gs>
              <a:gs pos="100000">
                <a:srgbClr val="FF0000"/>
              </a:gs>
            </a:gsLst>
            <a:lin ang="189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345" name="Shape 345"/>
          <p:cNvSpPr/>
          <p:nvPr/>
        </p:nvSpPr>
        <p:spPr>
          <a:xfrm>
            <a:off x="1657351" y="1660922"/>
            <a:ext cx="246460" cy="333375"/>
          </a:xfrm>
          <a:prstGeom prst="rect">
            <a:avLst/>
          </a:prstGeom>
          <a:gradFill>
            <a:gsLst>
              <a:gs pos="0">
                <a:schemeClr val="accent2"/>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346" name="Shape 346"/>
          <p:cNvSpPr/>
          <p:nvPr/>
        </p:nvSpPr>
        <p:spPr>
          <a:xfrm>
            <a:off x="1714500" y="1553767"/>
            <a:ext cx="23813" cy="740569"/>
          </a:xfrm>
          <a:prstGeom prst="rect">
            <a:avLst/>
          </a:prstGeom>
          <a:gradFill>
            <a:gsLst>
              <a:gs pos="0">
                <a:schemeClr val="dk2"/>
              </a:gs>
              <a:gs pos="100000">
                <a:srgbClr val="FFFFFF"/>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
        <p:nvSpPr>
          <p:cNvPr id="347" name="Shape 347"/>
          <p:cNvSpPr/>
          <p:nvPr/>
        </p:nvSpPr>
        <p:spPr>
          <a:xfrm>
            <a:off x="1428751" y="1982391"/>
            <a:ext cx="6169819" cy="22622"/>
          </a:xfrm>
          <a:prstGeom prst="rect">
            <a:avLst/>
          </a:prstGeom>
          <a:gradFill>
            <a:gsLst>
              <a:gs pos="0">
                <a:schemeClr val="dk1"/>
              </a:gs>
              <a:gs pos="100000">
                <a:schemeClr val="lt1"/>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508000" y="609600"/>
            <a:ext cx="6447600" cy="803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700"/>
              <a:buFont typeface="Trebuchet MS"/>
              <a:buNone/>
            </a:pPr>
            <a:r>
              <a:rPr lang="en-US" sz="2800" b="0" i="1" u="none" strike="noStrike" cap="none">
                <a:solidFill>
                  <a:schemeClr val="accent1"/>
                </a:solidFill>
                <a:latin typeface="Trebuchet MS"/>
                <a:ea typeface="Trebuchet MS"/>
                <a:cs typeface="Trebuchet MS"/>
                <a:sym typeface="Trebuchet MS"/>
              </a:rPr>
              <a:t>Reflective Listening: Exercise #1</a:t>
            </a:r>
            <a:endParaRPr sz="2800" b="0" i="0" u="none" strike="noStrike" cap="none">
              <a:solidFill>
                <a:schemeClr val="accent1"/>
              </a:solidFill>
              <a:latin typeface="Trebuchet MS"/>
              <a:ea typeface="Trebuchet MS"/>
              <a:cs typeface="Trebuchet MS"/>
              <a:sym typeface="Trebuchet MS"/>
            </a:endParaRPr>
          </a:p>
        </p:txBody>
      </p:sp>
      <p:sp>
        <p:nvSpPr>
          <p:cNvPr id="354" name="Shape 354"/>
          <p:cNvSpPr txBox="1">
            <a:spLocks noGrp="1"/>
          </p:cNvSpPr>
          <p:nvPr>
            <p:ph type="body" idx="1"/>
          </p:nvPr>
        </p:nvSpPr>
        <p:spPr>
          <a:xfrm>
            <a:off x="508000" y="1736551"/>
            <a:ext cx="6447600" cy="4304700"/>
          </a:xfrm>
          <a:prstGeom prst="rect">
            <a:avLst/>
          </a:prstGeom>
          <a:noFill/>
          <a:ln>
            <a:noFill/>
          </a:ln>
        </p:spPr>
        <p:txBody>
          <a:bodyPr spcFirstLastPara="1" wrap="square" lIns="91425" tIns="45700" rIns="91425" bIns="45700" anchor="t" anchorCtr="0">
            <a:noAutofit/>
          </a:bodyPr>
          <a:lstStyle/>
          <a:p>
            <a:pPr marL="257175" marR="0" lvl="0" indent="-257175" algn="l" rtl="0">
              <a:spcBef>
                <a:spcPts val="0"/>
              </a:spcBef>
              <a:spcAft>
                <a:spcPts val="0"/>
              </a:spcAft>
              <a:buClr>
                <a:schemeClr val="accent1"/>
              </a:buClr>
              <a:buSzPts val="2640"/>
              <a:buFont typeface="Noto Sans Symbols"/>
              <a:buChar char="▶"/>
            </a:pPr>
            <a:r>
              <a:rPr lang="en-US" sz="3300" b="0" i="0" u="none" strike="noStrike" cap="none">
                <a:solidFill>
                  <a:srgbClr val="3F3F3F"/>
                </a:solidFill>
                <a:latin typeface="Trebuchet MS"/>
                <a:ea typeface="Trebuchet MS"/>
                <a:cs typeface="Trebuchet MS"/>
                <a:sym typeface="Trebuchet MS"/>
              </a:rPr>
              <a:t>What is something I have accomplished in the past months/ year that I feel good about?</a:t>
            </a:r>
            <a:endParaRPr sz="3300" b="0" i="0" u="none" strike="noStrike" cap="none">
              <a:solidFill>
                <a:srgbClr val="3F3F3F"/>
              </a:solidFill>
              <a:latin typeface="Trebuchet MS"/>
              <a:ea typeface="Trebuchet MS"/>
              <a:cs typeface="Trebuchet MS"/>
              <a:sym typeface="Trebuchet MS"/>
            </a:endParaRPr>
          </a:p>
          <a:p>
            <a:pPr marL="0" marR="0" lvl="0" indent="0" algn="l" rtl="0">
              <a:spcBef>
                <a:spcPts val="0"/>
              </a:spcBef>
              <a:spcAft>
                <a:spcPts val="0"/>
              </a:spcAft>
              <a:buNone/>
            </a:pPr>
            <a:endParaRPr sz="3300"/>
          </a:p>
          <a:p>
            <a:pPr marL="257175" marR="0" lvl="0" indent="-299085" algn="l" rtl="0">
              <a:spcBef>
                <a:spcPts val="0"/>
              </a:spcBef>
              <a:spcAft>
                <a:spcPts val="0"/>
              </a:spcAft>
              <a:buClr>
                <a:schemeClr val="accent1"/>
              </a:buClr>
              <a:buSzPts val="3300"/>
              <a:buFont typeface="Noto Sans Symbols"/>
              <a:buChar char="▶"/>
            </a:pPr>
            <a:r>
              <a:rPr lang="en-US" sz="3300"/>
              <a:t>What is something I want to change within a year.</a:t>
            </a:r>
            <a:endParaRPr sz="3300"/>
          </a:p>
        </p:txBody>
      </p:sp>
    </p:spTree>
  </p:cSld>
  <p:clrMapOvr>
    <a:masterClrMapping/>
  </p:clrMapOvr>
</p:sld>
</file>

<file path=ppt/theme/theme1.xml><?xml version="1.0" encoding="utf-8"?>
<a:theme xmlns:a="http://schemas.openxmlformats.org/drawingml/2006/main" name="1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2070</Words>
  <Application>Microsoft Office PowerPoint</Application>
  <PresentationFormat>On-screen Show (4:3)</PresentationFormat>
  <Paragraphs>186</Paragraphs>
  <Slides>21</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Trebuchet MS</vt:lpstr>
      <vt:lpstr>Tahoma</vt:lpstr>
      <vt:lpstr>Noto Sans Symbols</vt:lpstr>
      <vt:lpstr>Times New Roman</vt:lpstr>
      <vt:lpstr>Arial</vt:lpstr>
      <vt:lpstr>1_Facet</vt:lpstr>
      <vt:lpstr>Facet</vt:lpstr>
      <vt:lpstr> A Definition of Motivational Interviewing</vt:lpstr>
      <vt:lpstr>Major Motivational Interviewing Strategies</vt:lpstr>
      <vt:lpstr>Open Ended Questions and Closed Questions - Define</vt:lpstr>
      <vt:lpstr>Open-Ended Questions: Purpose and function</vt:lpstr>
      <vt:lpstr>Open-Ended Questions Closed Questions   (STEM)</vt:lpstr>
      <vt:lpstr>Reflective Listening: Purpose and         function</vt:lpstr>
      <vt:lpstr>Reflective Listening </vt:lpstr>
      <vt:lpstr>   COMPLEX REFLECTION</vt:lpstr>
      <vt:lpstr>Reflective Listening: Exercise #1</vt:lpstr>
      <vt:lpstr>Affirmation: Define</vt:lpstr>
      <vt:lpstr>Affirmation Listening: Examples</vt:lpstr>
      <vt:lpstr>Affirmation: Exercise</vt:lpstr>
      <vt:lpstr>Summarizations: Define</vt:lpstr>
      <vt:lpstr>Summarizations: Book-Ends</vt:lpstr>
      <vt:lpstr>Summarizations: Exercise</vt:lpstr>
      <vt:lpstr>PowerPoint Presentation</vt:lpstr>
      <vt:lpstr>Role Clarification: Part 1  Agent establishes context for discussing change </vt:lpstr>
      <vt:lpstr>Role Clarification: Part 2  Agent supports client to clarify their role and needs</vt:lpstr>
      <vt:lpstr>Role Clarification: Exercise #1</vt:lpstr>
      <vt:lpstr>Role Clarification: Exercise #2</vt:lpstr>
      <vt:lpstr>Wrap up and Feedback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Definition of Motivational Interviewing</dc:title>
  <cp:lastModifiedBy>please press enter</cp:lastModifiedBy>
  <cp:revision>1</cp:revision>
  <dcterms:modified xsi:type="dcterms:W3CDTF">2018-04-18T20:24:46Z</dcterms:modified>
</cp:coreProperties>
</file>