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7" r:id="rId2"/>
    <p:sldId id="264" r:id="rId3"/>
    <p:sldId id="298" r:id="rId4"/>
    <p:sldId id="301" r:id="rId5"/>
    <p:sldId id="275" r:id="rId6"/>
    <p:sldId id="29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72" userDrawn="1">
          <p15:clr>
            <a:srgbClr val="A4A3A4"/>
          </p15:clr>
        </p15:guide>
        <p15:guide id="3" pos="7008" userDrawn="1">
          <p15:clr>
            <a:srgbClr val="A4A3A4"/>
          </p15:clr>
        </p15:guide>
        <p15:guide id="4" orient="horz" pos="432" userDrawn="1">
          <p15:clr>
            <a:srgbClr val="A4A3A4"/>
          </p15:clr>
        </p15:guide>
        <p15:guide id="5" orient="horz" pos="3888" userDrawn="1">
          <p15:clr>
            <a:srgbClr val="A4A3A4"/>
          </p15:clr>
        </p15:guide>
        <p15:guide id="6" pos="1248" userDrawn="1">
          <p15:clr>
            <a:srgbClr val="A4A3A4"/>
          </p15:clr>
        </p15:guide>
        <p15:guide id="7" pos="6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el Radack Krassner" initials="AR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3E47"/>
    <a:srgbClr val="624B78"/>
    <a:srgbClr val="DA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36" autoAdjust="0"/>
    <p:restoredTop sz="89788" autoAdjust="0"/>
  </p:normalViewPr>
  <p:slideViewPr>
    <p:cSldViewPr>
      <p:cViewPr varScale="1">
        <p:scale>
          <a:sx n="91" d="100"/>
          <a:sy n="91" d="100"/>
        </p:scale>
        <p:origin x="134" y="77"/>
      </p:cViewPr>
      <p:guideLst>
        <p:guide orient="horz" pos="2160"/>
        <p:guide pos="672"/>
        <p:guide pos="7008"/>
        <p:guide orient="horz" pos="432"/>
        <p:guide orient="horz" pos="3888"/>
        <p:guide pos="1248"/>
        <p:guide pos="64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C87F3-56DE-40DF-B2DE-0322DB872BDF}" type="datetimeFigureOut">
              <a:rPr lang="en-US" smtClean="0"/>
              <a:pPr/>
              <a:t>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F81C1-41F7-412C-A707-5E716071D1D8}" type="slidenum">
              <a:rPr lang="en-US" smtClean="0"/>
              <a:pPr/>
              <a:t>‹#›</a:t>
            </a:fld>
            <a:endParaRPr lang="en-US"/>
          </a:p>
        </p:txBody>
      </p:sp>
    </p:spTree>
    <p:extLst>
      <p:ext uri="{BB962C8B-B14F-4D97-AF65-F5344CB8AC3E}">
        <p14:creationId xmlns:p14="http://schemas.microsoft.com/office/powerpoint/2010/main" val="55386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F81C1-41F7-412C-A707-5E716071D1D8}" type="slidenum">
              <a:rPr lang="en-US" smtClean="0"/>
              <a:pPr/>
              <a:t>1</a:t>
            </a:fld>
            <a:endParaRPr lang="en-US"/>
          </a:p>
        </p:txBody>
      </p:sp>
    </p:spTree>
    <p:extLst>
      <p:ext uri="{BB962C8B-B14F-4D97-AF65-F5344CB8AC3E}">
        <p14:creationId xmlns:p14="http://schemas.microsoft.com/office/powerpoint/2010/main" val="43217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2</a:t>
            </a:fld>
            <a:endParaRPr lang="en-US"/>
          </a:p>
        </p:txBody>
      </p:sp>
    </p:spTree>
    <p:extLst>
      <p:ext uri="{BB962C8B-B14F-4D97-AF65-F5344CB8AC3E}">
        <p14:creationId xmlns:p14="http://schemas.microsoft.com/office/powerpoint/2010/main" val="400910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3</a:t>
            </a:fld>
            <a:endParaRPr lang="en-US"/>
          </a:p>
        </p:txBody>
      </p:sp>
    </p:spTree>
    <p:extLst>
      <p:ext uri="{BB962C8B-B14F-4D97-AF65-F5344CB8AC3E}">
        <p14:creationId xmlns:p14="http://schemas.microsoft.com/office/powerpoint/2010/main" val="125378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4</a:t>
            </a:fld>
            <a:endParaRPr lang="en-US"/>
          </a:p>
        </p:txBody>
      </p:sp>
    </p:spTree>
    <p:extLst>
      <p:ext uri="{BB962C8B-B14F-4D97-AF65-F5344CB8AC3E}">
        <p14:creationId xmlns:p14="http://schemas.microsoft.com/office/powerpoint/2010/main" val="66992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5</a:t>
            </a:fld>
            <a:endParaRPr lang="en-US"/>
          </a:p>
        </p:txBody>
      </p:sp>
    </p:spTree>
    <p:extLst>
      <p:ext uri="{BB962C8B-B14F-4D97-AF65-F5344CB8AC3E}">
        <p14:creationId xmlns:p14="http://schemas.microsoft.com/office/powerpoint/2010/main" val="142165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6</a:t>
            </a:fld>
            <a:endParaRPr lang="en-US"/>
          </a:p>
        </p:txBody>
      </p:sp>
    </p:spTree>
    <p:extLst>
      <p:ext uri="{BB962C8B-B14F-4D97-AF65-F5344CB8AC3E}">
        <p14:creationId xmlns:p14="http://schemas.microsoft.com/office/powerpoint/2010/main" val="391842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5DA062-A7B5-4C6B-922D-06C22C868117}"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0574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324587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3827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415170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DA062-A7B5-4C6B-922D-06C22C868117}"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56866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5DA062-A7B5-4C6B-922D-06C22C868117}" type="datetimeFigureOut">
              <a:rPr lang="en-US" smtClean="0"/>
              <a:pPr/>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53159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5DA062-A7B5-4C6B-922D-06C22C868117}" type="datetimeFigureOut">
              <a:rPr lang="en-US" smtClean="0"/>
              <a:pPr/>
              <a:t>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22493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5DA062-A7B5-4C6B-922D-06C22C868117}" type="datetimeFigureOut">
              <a:rPr lang="en-US" smtClean="0"/>
              <a:pPr/>
              <a:t>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29141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DA062-A7B5-4C6B-922D-06C22C868117}" type="datetimeFigureOut">
              <a:rPr lang="en-US" smtClean="0"/>
              <a:pPr/>
              <a:t>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97633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DA062-A7B5-4C6B-922D-06C22C868117}" type="datetimeFigureOut">
              <a:rPr lang="en-US" smtClean="0"/>
              <a:pPr/>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361254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DA062-A7B5-4C6B-922D-06C22C868117}" type="datetimeFigureOut">
              <a:rPr lang="en-US" smtClean="0"/>
              <a:pPr/>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16591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DA062-A7B5-4C6B-922D-06C22C868117}" type="datetimeFigureOut">
              <a:rPr lang="en-US" smtClean="0"/>
              <a:pPr/>
              <a:t>7/11/2022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2E771-94B6-452B-885D-A84ED633EA67}" type="slidenum">
              <a:rPr lang="en-US" smtClean="0"/>
              <a:pPr/>
              <a:t>‹#›</a:t>
            </a:fld>
            <a:endParaRPr lang="en-US"/>
          </a:p>
        </p:txBody>
      </p:sp>
    </p:spTree>
    <p:extLst>
      <p:ext uri="{BB962C8B-B14F-4D97-AF65-F5344CB8AC3E}">
        <p14:creationId xmlns:p14="http://schemas.microsoft.com/office/powerpoint/2010/main" val="49953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youtu.be/vE9RxnwGQN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AE9CC2E-A1A4-0E41-9952-C8F9DC2BDA6B}"/>
              </a:ext>
            </a:extLst>
          </p:cNvPr>
          <p:cNvSpPr txBox="1"/>
          <p:nvPr/>
        </p:nvSpPr>
        <p:spPr>
          <a:xfrm>
            <a:off x="3842589" y="727465"/>
            <a:ext cx="7263561" cy="3046988"/>
          </a:xfrm>
          <a:prstGeom prst="rect">
            <a:avLst/>
          </a:prstGeom>
          <a:noFill/>
        </p:spPr>
        <p:txBody>
          <a:bodyPr wrap="square" rtlCol="0">
            <a:spAutoFit/>
          </a:bodyPr>
          <a:lstStyle/>
          <a:p>
            <a:r>
              <a:rPr lang="en-US" sz="4800" dirty="0" smtClean="0">
                <a:solidFill>
                  <a:schemeClr val="bg1"/>
                </a:solidFill>
                <a:latin typeface="Montserrat" panose="02000505000000020004" pitchFamily="2" charset="77"/>
              </a:rPr>
              <a:t>JUNE 2022 EBP Tip of the Month: CASE PLAN DATA on Stages of Change </a:t>
            </a:r>
            <a:endParaRPr lang="en-US" sz="4800" dirty="0">
              <a:solidFill>
                <a:schemeClr val="bg1"/>
              </a:solidFill>
              <a:latin typeface="Montserrat" panose="02000505000000020004" pitchFamily="2" charset="77"/>
            </a:endParaRPr>
          </a:p>
        </p:txBody>
      </p:sp>
      <p:sp>
        <p:nvSpPr>
          <p:cNvPr id="6" name="TextBox 5">
            <a:extLst>
              <a:ext uri="{FF2B5EF4-FFF2-40B4-BE49-F238E27FC236}">
                <a16:creationId xmlns="" xmlns:a16="http://schemas.microsoft.com/office/drawing/2014/main" id="{255BD284-635E-F941-AEAA-8255D64661E5}"/>
              </a:ext>
            </a:extLst>
          </p:cNvPr>
          <p:cNvSpPr txBox="1"/>
          <p:nvPr/>
        </p:nvSpPr>
        <p:spPr>
          <a:xfrm>
            <a:off x="1245020" y="5222558"/>
            <a:ext cx="2031580" cy="338554"/>
          </a:xfrm>
          <a:prstGeom prst="rect">
            <a:avLst/>
          </a:prstGeom>
          <a:noFill/>
        </p:spPr>
        <p:txBody>
          <a:bodyPr wrap="square" rtlCol="0">
            <a:spAutoFit/>
          </a:bodyPr>
          <a:lstStyle/>
          <a:p>
            <a:pPr algn="r"/>
            <a:r>
              <a:rPr lang="en-US" sz="1600" dirty="0">
                <a:solidFill>
                  <a:srgbClr val="2F3E47"/>
                </a:solidFill>
                <a:latin typeface="Montserrat Light" pitchFamily="2" charset="77"/>
              </a:rPr>
              <a:t>Brought to you by</a:t>
            </a:r>
          </a:p>
        </p:txBody>
      </p:sp>
      <p:sp>
        <p:nvSpPr>
          <p:cNvPr id="9" name="TextBox 8">
            <a:extLst>
              <a:ext uri="{FF2B5EF4-FFF2-40B4-BE49-F238E27FC236}">
                <a16:creationId xmlns="" xmlns:a16="http://schemas.microsoft.com/office/drawing/2014/main" id="{227DA0D7-8B08-2A4A-8B21-6B76A7BE8AB6}"/>
              </a:ext>
            </a:extLst>
          </p:cNvPr>
          <p:cNvSpPr txBox="1"/>
          <p:nvPr/>
        </p:nvSpPr>
        <p:spPr>
          <a:xfrm>
            <a:off x="3708399" y="5068669"/>
            <a:ext cx="1341070" cy="646331"/>
          </a:xfrm>
          <a:prstGeom prst="rect">
            <a:avLst/>
          </a:prstGeom>
          <a:noFill/>
        </p:spPr>
        <p:txBody>
          <a:bodyPr wrap="square" rtlCol="0">
            <a:spAutoFit/>
          </a:bodyPr>
          <a:lstStyle/>
          <a:p>
            <a:pPr algn="r"/>
            <a:r>
              <a:rPr lang="en-US" sz="3600" b="1" dirty="0">
                <a:solidFill>
                  <a:srgbClr val="2F3E47"/>
                </a:solidFill>
                <a:latin typeface="Museo Slab 500" panose="02000000000000000000" pitchFamily="2" charset="77"/>
              </a:rPr>
              <a:t>ICIS</a:t>
            </a:r>
          </a:p>
        </p:txBody>
      </p:sp>
      <p:cxnSp>
        <p:nvCxnSpPr>
          <p:cNvPr id="11" name="Straight Connector 10">
            <a:extLst>
              <a:ext uri="{FF2B5EF4-FFF2-40B4-BE49-F238E27FC236}">
                <a16:creationId xmlns="" xmlns:a16="http://schemas.microsoft.com/office/drawing/2014/main" id="{6E51C353-3002-A245-A9CA-E4110340ADF4}"/>
              </a:ext>
            </a:extLst>
          </p:cNvPr>
          <p:cNvCxnSpPr/>
          <p:nvPr/>
        </p:nvCxnSpPr>
        <p:spPr>
          <a:xfrm>
            <a:off x="7189037" y="5027311"/>
            <a:ext cx="0" cy="68768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DCA1FC99-716F-864D-ABE2-005233C23A95}"/>
              </a:ext>
            </a:extLst>
          </p:cNvPr>
          <p:cNvSpPr txBox="1"/>
          <p:nvPr/>
        </p:nvSpPr>
        <p:spPr>
          <a:xfrm>
            <a:off x="4927599" y="5141893"/>
            <a:ext cx="1981200" cy="461665"/>
          </a:xfrm>
          <a:prstGeom prst="rect">
            <a:avLst/>
          </a:prstGeom>
          <a:noFill/>
        </p:spPr>
        <p:txBody>
          <a:bodyPr wrap="square" rtlCol="0">
            <a:spAutoFit/>
          </a:bodyPr>
          <a:lstStyle/>
          <a:p>
            <a:r>
              <a:rPr lang="en-US" sz="1200" dirty="0">
                <a:solidFill>
                  <a:srgbClr val="2F3E47"/>
                </a:solidFill>
                <a:latin typeface="Montserrat Light" pitchFamily="2" charset="77"/>
              </a:rPr>
              <a:t>Interagency Council on Intermediate Sanctions</a:t>
            </a:r>
          </a:p>
        </p:txBody>
      </p:sp>
    </p:spTree>
    <p:extLst>
      <p:ext uri="{BB962C8B-B14F-4D97-AF65-F5344CB8AC3E}">
        <p14:creationId xmlns:p14="http://schemas.microsoft.com/office/powerpoint/2010/main" val="46966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F4D4D2E-72F0-7F48-8F58-6B8B4EFB9805}"/>
              </a:ext>
            </a:extLst>
          </p:cNvPr>
          <p:cNvSpPr txBox="1"/>
          <p:nvPr/>
        </p:nvSpPr>
        <p:spPr>
          <a:xfrm>
            <a:off x="457200" y="1219200"/>
            <a:ext cx="10677939" cy="4524315"/>
          </a:xfrm>
          <a:prstGeom prst="rect">
            <a:avLst/>
          </a:prstGeom>
          <a:noFill/>
        </p:spPr>
        <p:txBody>
          <a:bodyPr wrap="square">
            <a:spAutoFit/>
          </a:bodyPr>
          <a:lstStyle/>
          <a:p>
            <a:r>
              <a:rPr lang="en-US" sz="3600" dirty="0" smtClean="0"/>
              <a:t>The Case Plan</a:t>
            </a:r>
          </a:p>
          <a:p>
            <a:endParaRPr lang="en-US" sz="3600" dirty="0"/>
          </a:p>
          <a:p>
            <a:r>
              <a:rPr lang="en-US" sz="3600" dirty="0" smtClean="0"/>
              <a:t>The use of a case plan for case management is one aspect of best practices in supervision.  </a:t>
            </a:r>
          </a:p>
          <a:p>
            <a:endParaRPr lang="en-US" sz="3600" dirty="0"/>
          </a:p>
          <a:p>
            <a:r>
              <a:rPr lang="en-US" sz="3600" dirty="0" smtClean="0"/>
              <a:t>A case plan documents and organizes the work needed for the client to move towards pro-social behavior and/or recovery. </a:t>
            </a:r>
            <a:endParaRPr lang="en-US" sz="3600" dirty="0"/>
          </a:p>
        </p:txBody>
      </p:sp>
    </p:spTree>
    <p:extLst>
      <p:ext uri="{BB962C8B-B14F-4D97-AF65-F5344CB8AC3E}">
        <p14:creationId xmlns:p14="http://schemas.microsoft.com/office/powerpoint/2010/main" val="11401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F4D4D2E-72F0-7F48-8F58-6B8B4EFB9805}"/>
              </a:ext>
            </a:extLst>
          </p:cNvPr>
          <p:cNvSpPr txBox="1"/>
          <p:nvPr/>
        </p:nvSpPr>
        <p:spPr>
          <a:xfrm>
            <a:off x="609600" y="685800"/>
            <a:ext cx="11201400" cy="5016758"/>
          </a:xfrm>
          <a:prstGeom prst="rect">
            <a:avLst/>
          </a:prstGeom>
          <a:noFill/>
        </p:spPr>
        <p:txBody>
          <a:bodyPr wrap="square">
            <a:spAutoFit/>
          </a:bodyPr>
          <a:lstStyle/>
          <a:p>
            <a:r>
              <a:rPr lang="en-US" sz="3200" dirty="0" smtClean="0"/>
              <a:t>The Case Plan (CP)</a:t>
            </a:r>
          </a:p>
          <a:p>
            <a:endParaRPr lang="en-US" sz="3200" dirty="0" smtClean="0"/>
          </a:p>
          <a:p>
            <a:r>
              <a:rPr lang="en-US" sz="3200" dirty="0" smtClean="0"/>
              <a:t>The CP uses the LSI-R’s criminogenic needs.  Completing the CP is best done in collaboration with the client to plan out Goals, Objectives, and Tasks associated with the criminogenic needs. </a:t>
            </a:r>
          </a:p>
          <a:p>
            <a:endParaRPr lang="en-US" sz="3200" dirty="0"/>
          </a:p>
          <a:p>
            <a:r>
              <a:rPr lang="en-US" sz="3200" dirty="0" smtClean="0"/>
              <a:t>The CP also contains the Stages of Change that the officer estimates the client is in with regards to the criminogenic needs.  Stages of Change is taught in the Motivational Interviewing curriculum.</a:t>
            </a:r>
          </a:p>
        </p:txBody>
      </p:sp>
    </p:spTree>
    <p:extLst>
      <p:ext uri="{BB962C8B-B14F-4D97-AF65-F5344CB8AC3E}">
        <p14:creationId xmlns:p14="http://schemas.microsoft.com/office/powerpoint/2010/main" val="43310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F4D4D2E-72F0-7F48-8F58-6B8B4EFB9805}"/>
              </a:ext>
            </a:extLst>
          </p:cNvPr>
          <p:cNvSpPr txBox="1"/>
          <p:nvPr/>
        </p:nvSpPr>
        <p:spPr>
          <a:xfrm>
            <a:off x="609600" y="685800"/>
            <a:ext cx="11201400" cy="5509200"/>
          </a:xfrm>
          <a:prstGeom prst="rect">
            <a:avLst/>
          </a:prstGeom>
          <a:noFill/>
        </p:spPr>
        <p:txBody>
          <a:bodyPr wrap="square">
            <a:spAutoFit/>
          </a:bodyPr>
          <a:lstStyle/>
          <a:p>
            <a:r>
              <a:rPr lang="en-US" sz="3200" dirty="0" smtClean="0"/>
              <a:t>Case Plan in CYZAP</a:t>
            </a:r>
          </a:p>
          <a:p>
            <a:endParaRPr lang="en-US" sz="3200" dirty="0" smtClean="0"/>
          </a:p>
          <a:p>
            <a:r>
              <a:rPr lang="en-US" sz="3200" dirty="0" smtClean="0"/>
              <a:t>After a trial run on updating and modifying the old case plan, a new case plan in the CYZAP system became live in August 2020. The use of CP is taught in the Collaborative Case Work training. </a:t>
            </a:r>
          </a:p>
          <a:p>
            <a:endParaRPr lang="en-US" sz="3200" dirty="0" smtClean="0"/>
          </a:p>
          <a:p>
            <a:r>
              <a:rPr lang="en-US" sz="3200" dirty="0" smtClean="0"/>
              <a:t>At April of 2022, there are over 500 case plans in the system. This is a presentation on the data about the Stages of Change associated with the criminogenic needs as shown on the case plans. </a:t>
            </a:r>
          </a:p>
          <a:p>
            <a:endParaRPr lang="en-US" sz="3200" dirty="0" smtClean="0"/>
          </a:p>
        </p:txBody>
      </p:sp>
    </p:spTree>
    <p:extLst>
      <p:ext uri="{BB962C8B-B14F-4D97-AF65-F5344CB8AC3E}">
        <p14:creationId xmlns:p14="http://schemas.microsoft.com/office/powerpoint/2010/main" val="135629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981387D-D8B3-3C47-B64C-76A9DD30AC8F}"/>
              </a:ext>
            </a:extLst>
          </p:cNvPr>
          <p:cNvSpPr txBox="1"/>
          <p:nvPr/>
        </p:nvSpPr>
        <p:spPr>
          <a:xfrm>
            <a:off x="1714500" y="533400"/>
            <a:ext cx="8925339" cy="584775"/>
          </a:xfrm>
          <a:prstGeom prst="rect">
            <a:avLst/>
          </a:prstGeom>
          <a:noFill/>
        </p:spPr>
        <p:txBody>
          <a:bodyPr wrap="square">
            <a:spAutoFit/>
          </a:bodyPr>
          <a:lstStyle/>
          <a:p>
            <a:r>
              <a:rPr lang="en-US" sz="3200" b="1" dirty="0"/>
              <a:t>CoP Discussion</a:t>
            </a:r>
            <a:r>
              <a:rPr lang="en-US" sz="3200" dirty="0"/>
              <a:t> </a:t>
            </a:r>
          </a:p>
        </p:txBody>
      </p:sp>
      <p:sp>
        <p:nvSpPr>
          <p:cNvPr id="2" name="TextBox 1">
            <a:extLst>
              <a:ext uri="{FF2B5EF4-FFF2-40B4-BE49-F238E27FC236}">
                <a16:creationId xmlns="" xmlns:a16="http://schemas.microsoft.com/office/drawing/2014/main" id="{56C66646-8B8C-B845-B891-C2ED17377CAA}"/>
              </a:ext>
            </a:extLst>
          </p:cNvPr>
          <p:cNvSpPr txBox="1"/>
          <p:nvPr/>
        </p:nvSpPr>
        <p:spPr>
          <a:xfrm>
            <a:off x="1676400" y="474345"/>
            <a:ext cx="8839200" cy="4001095"/>
          </a:xfrm>
          <a:prstGeom prst="rect">
            <a:avLst/>
          </a:prstGeom>
          <a:noFill/>
        </p:spPr>
        <p:txBody>
          <a:bodyPr wrap="square" rtlCol="0">
            <a:spAutoFit/>
          </a:bodyPr>
          <a:lstStyle/>
          <a:p>
            <a:endParaRPr lang="en-US" dirty="0"/>
          </a:p>
          <a:p>
            <a:endParaRPr lang="en-US" dirty="0"/>
          </a:p>
          <a:p>
            <a:endParaRPr lang="en-US" dirty="0"/>
          </a:p>
          <a:p>
            <a:r>
              <a:rPr lang="en-US" sz="3600" dirty="0" smtClean="0"/>
              <a:t>View the video on the next slide and give your thoughts on the stages of change data.</a:t>
            </a:r>
            <a:endParaRPr lang="en-US" sz="3600" dirty="0"/>
          </a:p>
          <a:p>
            <a:endParaRPr lang="en-US" sz="3200" dirty="0" smtClean="0"/>
          </a:p>
          <a:p>
            <a:r>
              <a:rPr lang="en-US" sz="3200" dirty="0" smtClean="0"/>
              <a:t>* See May 2019 – October 2019 EPB TOM for Stages of Changes review.  </a:t>
            </a:r>
          </a:p>
          <a:p>
            <a:endParaRPr lang="en-US" sz="3200" dirty="0"/>
          </a:p>
        </p:txBody>
      </p:sp>
    </p:spTree>
    <p:extLst>
      <p:ext uri="{BB962C8B-B14F-4D97-AF65-F5344CB8AC3E}">
        <p14:creationId xmlns:p14="http://schemas.microsoft.com/office/powerpoint/2010/main" val="85257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981387D-D8B3-3C47-B64C-76A9DD30AC8F}"/>
              </a:ext>
            </a:extLst>
          </p:cNvPr>
          <p:cNvSpPr txBox="1"/>
          <p:nvPr/>
        </p:nvSpPr>
        <p:spPr>
          <a:xfrm>
            <a:off x="1714500" y="533400"/>
            <a:ext cx="8925339" cy="584775"/>
          </a:xfrm>
          <a:prstGeom prst="rect">
            <a:avLst/>
          </a:prstGeom>
          <a:noFill/>
        </p:spPr>
        <p:txBody>
          <a:bodyPr wrap="square">
            <a:spAutoFit/>
          </a:bodyPr>
          <a:lstStyle/>
          <a:p>
            <a:r>
              <a:rPr lang="en-US" sz="3200" b="1" dirty="0"/>
              <a:t>CoP Discussion</a:t>
            </a:r>
            <a:r>
              <a:rPr lang="en-US" sz="3200" dirty="0"/>
              <a:t> </a:t>
            </a:r>
          </a:p>
        </p:txBody>
      </p:sp>
      <p:sp>
        <p:nvSpPr>
          <p:cNvPr id="2" name="TextBox 1">
            <a:extLst>
              <a:ext uri="{FF2B5EF4-FFF2-40B4-BE49-F238E27FC236}">
                <a16:creationId xmlns="" xmlns:a16="http://schemas.microsoft.com/office/drawing/2014/main" id="{56C66646-8B8C-B845-B891-C2ED17377CAA}"/>
              </a:ext>
            </a:extLst>
          </p:cNvPr>
          <p:cNvSpPr txBox="1"/>
          <p:nvPr/>
        </p:nvSpPr>
        <p:spPr>
          <a:xfrm>
            <a:off x="1676400" y="474345"/>
            <a:ext cx="8839200" cy="4493538"/>
          </a:xfrm>
          <a:prstGeom prst="rect">
            <a:avLst/>
          </a:prstGeom>
          <a:noFill/>
        </p:spPr>
        <p:txBody>
          <a:bodyPr wrap="square" rtlCol="0">
            <a:spAutoFit/>
          </a:bodyPr>
          <a:lstStyle/>
          <a:p>
            <a:r>
              <a:rPr lang="en-US" dirty="0" smtClean="0"/>
              <a:t>				</a:t>
            </a:r>
          </a:p>
          <a:p>
            <a:endParaRPr lang="en-US" dirty="0"/>
          </a:p>
          <a:p>
            <a:endParaRPr lang="en-US" dirty="0" smtClean="0"/>
          </a:p>
          <a:p>
            <a:r>
              <a:rPr lang="en-US" sz="3200" dirty="0" smtClean="0"/>
              <a:t>Right click the link below to view the video</a:t>
            </a:r>
          </a:p>
          <a:p>
            <a:endParaRPr lang="en-US" sz="3200" dirty="0" smtClean="0"/>
          </a:p>
          <a:p>
            <a:r>
              <a:rPr lang="en-US" sz="3200" dirty="0" smtClean="0"/>
              <a:t>Video: </a:t>
            </a:r>
            <a:r>
              <a:rPr lang="en-US" sz="3200" dirty="0">
                <a:hlinkClick r:id="rId4"/>
              </a:rPr>
              <a:t>https://</a:t>
            </a:r>
            <a:r>
              <a:rPr lang="en-US" sz="3200" dirty="0" smtClean="0">
                <a:hlinkClick r:id="rId4"/>
              </a:rPr>
              <a:t>youtu.be/vE9RxnwGQNY</a:t>
            </a:r>
            <a:endParaRPr lang="en-US" sz="3200" dirty="0" smtClean="0"/>
          </a:p>
          <a:p>
            <a:endParaRPr lang="en-US" sz="3200" dirty="0" smtClean="0"/>
          </a:p>
          <a:p>
            <a:endParaRPr lang="en-US" sz="3200" dirty="0" smtClean="0"/>
          </a:p>
          <a:p>
            <a:endParaRPr lang="en-US" dirty="0"/>
          </a:p>
          <a:p>
            <a:endParaRPr lang="en-US" dirty="0">
              <a:solidFill>
                <a:schemeClr val="bg1"/>
              </a:solidFill>
            </a:endParaRPr>
          </a:p>
          <a:p>
            <a:endParaRPr lang="en-US" dirty="0" smtClean="0"/>
          </a:p>
          <a:p>
            <a:endParaRPr lang="en-US" dirty="0"/>
          </a:p>
        </p:txBody>
      </p:sp>
    </p:spTree>
    <p:extLst>
      <p:ext uri="{BB962C8B-B14F-4D97-AF65-F5344CB8AC3E}">
        <p14:creationId xmlns:p14="http://schemas.microsoft.com/office/powerpoint/2010/main" val="32963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passion CoP 1" id="{FBE2BDD4-D581-9445-AC5C-0174A650CCA0}" vid="{DCCF822F-045A-744F-9B5E-DF39180D7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15218</TotalTime>
  <Words>266</Words>
  <Application>Microsoft Office PowerPoint</Application>
  <PresentationFormat>Widescreen</PresentationFormat>
  <Paragraphs>43</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Montserrat</vt:lpstr>
      <vt:lpstr>Montserrat Light</vt:lpstr>
      <vt:lpstr>Museo Slab 500</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Bogue</dc:creator>
  <cp:lastModifiedBy>Vincent Borja</cp:lastModifiedBy>
  <cp:revision>225</cp:revision>
  <dcterms:created xsi:type="dcterms:W3CDTF">2021-06-14T23:00:25Z</dcterms:created>
  <dcterms:modified xsi:type="dcterms:W3CDTF">2022-07-11T23:08:53Z</dcterms:modified>
</cp:coreProperties>
</file>