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64" r:id="rId3"/>
    <p:sldId id="298" r:id="rId4"/>
    <p:sldId id="300" r:id="rId5"/>
    <p:sldId id="275" r:id="rId6"/>
    <p:sldId id="2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orient="horz" pos="3888" userDrawn="1">
          <p15:clr>
            <a:srgbClr val="A4A3A4"/>
          </p15:clr>
        </p15:guide>
        <p15:guide id="6" pos="1248" userDrawn="1">
          <p15:clr>
            <a:srgbClr val="A4A3A4"/>
          </p15:clr>
        </p15:guide>
        <p15:guide id="7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Radack Krassner" initials="AR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E47"/>
    <a:srgbClr val="624B78"/>
    <a:srgbClr val="DA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6" autoAdjust="0"/>
    <p:restoredTop sz="89788" autoAdjust="0"/>
  </p:normalViewPr>
  <p:slideViewPr>
    <p:cSldViewPr>
      <p:cViewPr varScale="1">
        <p:scale>
          <a:sx n="102" d="100"/>
          <a:sy n="102" d="100"/>
        </p:scale>
        <p:origin x="660" y="108"/>
      </p:cViewPr>
      <p:guideLst>
        <p:guide orient="horz" pos="2160"/>
        <p:guide pos="672"/>
        <p:guide pos="7008"/>
        <p:guide orient="horz" pos="432"/>
        <p:guide orient="horz" pos="3888"/>
        <p:guide pos="1248"/>
        <p:guide pos="6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87F3-56DE-40DF-B2DE-0322DB872BDF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1C1-41F7-412C-A707-5E716071D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6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0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6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5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1C1-41F7-412C-A707-5E716071D1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DA062-A7B5-4C6B-922D-06C22C868117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E771-94B6-452B-885D-A84ED633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fMWnfY2JuF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E9CC2E-A1A4-0E41-9952-C8F9DC2BDA6B}"/>
              </a:ext>
            </a:extLst>
          </p:cNvPr>
          <p:cNvSpPr txBox="1"/>
          <p:nvPr/>
        </p:nvSpPr>
        <p:spPr>
          <a:xfrm>
            <a:off x="3842589" y="727465"/>
            <a:ext cx="72635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panose="02000505000000020004" pitchFamily="2" charset="77"/>
              </a:rPr>
              <a:t>MARCH 2022 EBP TIP of the Month: Process of Cognitive Learning and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BD284-635E-F941-AEAA-8255D64661E5}"/>
              </a:ext>
            </a:extLst>
          </p:cNvPr>
          <p:cNvSpPr txBox="1"/>
          <p:nvPr/>
        </p:nvSpPr>
        <p:spPr>
          <a:xfrm>
            <a:off x="1245020" y="5222558"/>
            <a:ext cx="203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2F3E47"/>
                </a:solidFill>
                <a:latin typeface="Montserrat Light" pitchFamily="2" charset="77"/>
              </a:rPr>
              <a:t>Brought to you 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DA0D7-8B08-2A4A-8B21-6B76A7BE8AB6}"/>
              </a:ext>
            </a:extLst>
          </p:cNvPr>
          <p:cNvSpPr txBox="1"/>
          <p:nvPr/>
        </p:nvSpPr>
        <p:spPr>
          <a:xfrm>
            <a:off x="3708399" y="5068669"/>
            <a:ext cx="134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2F3E47"/>
                </a:solidFill>
                <a:latin typeface="Museo Slab 500" panose="02000000000000000000" pitchFamily="2" charset="77"/>
              </a:rPr>
              <a:t>ICIS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51C353-3002-A245-A9CA-E4110340ADF4}"/>
              </a:ext>
            </a:extLst>
          </p:cNvPr>
          <p:cNvCxnSpPr/>
          <p:nvPr/>
        </p:nvCxnSpPr>
        <p:spPr>
          <a:xfrm>
            <a:off x="7189037" y="5027311"/>
            <a:ext cx="0" cy="68768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A1FC99-716F-864D-ABE2-005233C23A95}"/>
              </a:ext>
            </a:extLst>
          </p:cNvPr>
          <p:cNvSpPr txBox="1"/>
          <p:nvPr/>
        </p:nvSpPr>
        <p:spPr>
          <a:xfrm>
            <a:off x="4927599" y="514189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E47"/>
                </a:solidFill>
                <a:latin typeface="Montserrat Light" pitchFamily="2" charset="77"/>
              </a:rPr>
              <a:t>Interagency Council on Intermediate Sanctions</a:t>
            </a:r>
          </a:p>
        </p:txBody>
      </p:sp>
    </p:spTree>
    <p:extLst>
      <p:ext uri="{BB962C8B-B14F-4D97-AF65-F5344CB8AC3E}">
        <p14:creationId xmlns:p14="http://schemas.microsoft.com/office/powerpoint/2010/main" val="4696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4D4D2E-72F0-7F48-8F58-6B8B4EFB9805}"/>
              </a:ext>
            </a:extLst>
          </p:cNvPr>
          <p:cNvSpPr txBox="1"/>
          <p:nvPr/>
        </p:nvSpPr>
        <p:spPr>
          <a:xfrm>
            <a:off x="609600" y="1981200"/>
            <a:ext cx="1067793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Our behavior is consistent and stems from our thoughts and feelings which comes from our belief system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There are two main types of beliefs: Other Centered Beliefs and Self Centered Beliefs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0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4D4D2E-72F0-7F48-8F58-6B8B4EFB9805}"/>
              </a:ext>
            </a:extLst>
          </p:cNvPr>
          <p:cNvSpPr txBox="1"/>
          <p:nvPr/>
        </p:nvSpPr>
        <p:spPr>
          <a:xfrm>
            <a:off x="609600" y="685800"/>
            <a:ext cx="11201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Self Centered Beliefs </a:t>
            </a:r>
          </a:p>
          <a:p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1. Maladaptive Response which of leads to negative outcomes/consequences</a:t>
            </a:r>
          </a:p>
          <a:p>
            <a:endParaRPr lang="en-US" sz="3200" dirty="0"/>
          </a:p>
          <a:p>
            <a:r>
              <a:rPr lang="en-US" sz="3200" dirty="0"/>
              <a:t>The Other Centered Beliefs</a:t>
            </a:r>
          </a:p>
          <a:p>
            <a:endParaRPr lang="en-US" sz="3200" dirty="0"/>
          </a:p>
          <a:p>
            <a:r>
              <a:rPr lang="en-US" sz="3200" dirty="0"/>
              <a:t>1. Adaptive Response which often leads to positive outcomes/consequences</a:t>
            </a:r>
          </a:p>
        </p:txBody>
      </p:sp>
    </p:spTree>
    <p:extLst>
      <p:ext uri="{BB962C8B-B14F-4D97-AF65-F5344CB8AC3E}">
        <p14:creationId xmlns:p14="http://schemas.microsoft.com/office/powerpoint/2010/main" val="4331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4D4D2E-72F0-7F48-8F58-6B8B4EFB9805}"/>
              </a:ext>
            </a:extLst>
          </p:cNvPr>
          <p:cNvSpPr txBox="1"/>
          <p:nvPr/>
        </p:nvSpPr>
        <p:spPr>
          <a:xfrm>
            <a:off x="609600" y="685800"/>
            <a:ext cx="11201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 neutral event occurs and depending on which belief system a person uses, he/she will choose an adaptive or maladaptive response.  </a:t>
            </a:r>
          </a:p>
          <a:p>
            <a:endParaRPr lang="en-US" sz="3200" dirty="0"/>
          </a:p>
          <a:p>
            <a:r>
              <a:rPr lang="en-US" sz="3200" dirty="0"/>
              <a:t>The consequence of their choice often reinforces the underlying belief. </a:t>
            </a:r>
          </a:p>
        </p:txBody>
      </p:sp>
    </p:spTree>
    <p:extLst>
      <p:ext uri="{BB962C8B-B14F-4D97-AF65-F5344CB8AC3E}">
        <p14:creationId xmlns:p14="http://schemas.microsoft.com/office/powerpoint/2010/main" val="2796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714500" y="533400"/>
            <a:ext cx="8925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CoP Discussion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66646-8B8C-B845-B891-C2ED17377CAA}"/>
              </a:ext>
            </a:extLst>
          </p:cNvPr>
          <p:cNvSpPr txBox="1"/>
          <p:nvPr/>
        </p:nvSpPr>
        <p:spPr>
          <a:xfrm>
            <a:off x="1676400" y="474345"/>
            <a:ext cx="883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View the video on the next slide and discuss the two types of beliefs</a:t>
            </a:r>
          </a:p>
          <a:p>
            <a:endParaRPr lang="en-US" sz="3200" dirty="0"/>
          </a:p>
          <a:p>
            <a:r>
              <a:rPr lang="en-US" sz="3200" dirty="0"/>
              <a:t>Think of a neutral event that you reacted to in a way that you later didn’t like.  What belief lead you to act in that way; or think of a neutral event that you handled in a way that you liked. What belief was that? </a:t>
            </a:r>
          </a:p>
          <a:p>
            <a:endParaRPr lang="en-US" sz="3200" dirty="0"/>
          </a:p>
          <a:p>
            <a:r>
              <a:rPr lang="en-US" sz="3200" dirty="0"/>
              <a:t>Have this same discussion with your clients to see the consequences of their choices.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81387D-D8B3-3C47-B64C-76A9DD30AC8F}"/>
              </a:ext>
            </a:extLst>
          </p:cNvPr>
          <p:cNvSpPr txBox="1"/>
          <p:nvPr/>
        </p:nvSpPr>
        <p:spPr>
          <a:xfrm>
            <a:off x="1714500" y="533400"/>
            <a:ext cx="8925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CoP Discussion</a:t>
            </a:r>
            <a:r>
              <a:rPr lang="en-US" sz="3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C66646-8B8C-B845-B891-C2ED17377CAA}"/>
              </a:ext>
            </a:extLst>
          </p:cNvPr>
          <p:cNvSpPr txBox="1"/>
          <p:nvPr/>
        </p:nvSpPr>
        <p:spPr>
          <a:xfrm>
            <a:off x="1676400" y="474345"/>
            <a:ext cx="8839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dirty="0"/>
              <a:t>Right click the link below to view the video</a:t>
            </a:r>
          </a:p>
          <a:p>
            <a:endParaRPr lang="en-US" sz="3200" dirty="0"/>
          </a:p>
          <a:p>
            <a:r>
              <a:rPr lang="en-US" sz="3200" dirty="0"/>
              <a:t>Video: </a:t>
            </a:r>
            <a:r>
              <a:rPr lang="en-US" sz="3200" dirty="0">
                <a:hlinkClick r:id="rId4"/>
              </a:rPr>
              <a:t>https://youtu.be/fMWnfY2JuFw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ssion CoP 1" id="{FBE2BDD4-D581-9445-AC5C-0174A650CCA0}" vid="{DCCF822F-045A-744F-9B5E-DF39180D7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15057</TotalTime>
  <Words>234</Words>
  <Application>Microsoft Office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Light</vt:lpstr>
      <vt:lpstr>Museo Slab 500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Bogue</dc:creator>
  <cp:lastModifiedBy>Tatsuno, Amy K</cp:lastModifiedBy>
  <cp:revision>212</cp:revision>
  <dcterms:created xsi:type="dcterms:W3CDTF">2021-06-14T23:00:25Z</dcterms:created>
  <dcterms:modified xsi:type="dcterms:W3CDTF">2022-04-06T23:11:54Z</dcterms:modified>
</cp:coreProperties>
</file>